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9"/>
  </p:notesMasterIdLst>
  <p:sldIdLst>
    <p:sldId id="256" r:id="rId2"/>
    <p:sldId id="303" r:id="rId3"/>
    <p:sldId id="269" r:id="rId4"/>
    <p:sldId id="270" r:id="rId5"/>
    <p:sldId id="273" r:id="rId6"/>
    <p:sldId id="361" r:id="rId7"/>
    <p:sldId id="275" r:id="rId8"/>
    <p:sldId id="276" r:id="rId9"/>
    <p:sldId id="278" r:id="rId10"/>
    <p:sldId id="280" r:id="rId11"/>
    <p:sldId id="281" r:id="rId12"/>
    <p:sldId id="352" r:id="rId13"/>
    <p:sldId id="362" r:id="rId14"/>
    <p:sldId id="295" r:id="rId15"/>
    <p:sldId id="296" r:id="rId16"/>
    <p:sldId id="340" r:id="rId17"/>
    <p:sldId id="363" r:id="rId18"/>
    <p:sldId id="301" r:id="rId19"/>
    <p:sldId id="353" r:id="rId20"/>
    <p:sldId id="354" r:id="rId21"/>
    <p:sldId id="355" r:id="rId22"/>
    <p:sldId id="356" r:id="rId23"/>
    <p:sldId id="357" r:id="rId24"/>
    <p:sldId id="358" r:id="rId25"/>
    <p:sldId id="359" r:id="rId26"/>
    <p:sldId id="360" r:id="rId27"/>
    <p:sldId id="302"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BF0D"/>
    <a:srgbClr val="826C4A"/>
    <a:srgbClr val="319095"/>
    <a:srgbClr val="D16809"/>
    <a:srgbClr val="1C1C1C"/>
    <a:srgbClr val="F5F5F5"/>
    <a:srgbClr val="5FCACB"/>
    <a:srgbClr val="F5841C"/>
    <a:srgbClr val="FDB900"/>
    <a:srgbClr val="5C6D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9" autoAdjust="0"/>
    <p:restoredTop sz="50000" autoAdjust="0"/>
  </p:normalViewPr>
  <p:slideViewPr>
    <p:cSldViewPr snapToGrid="0" showGuides="1">
      <p:cViewPr>
        <p:scale>
          <a:sx n="75" d="100"/>
          <a:sy n="75" d="100"/>
        </p:scale>
        <p:origin x="-1890" y="-942"/>
      </p:cViewPr>
      <p:guideLst>
        <p:guide orient="horz" pos="2104"/>
        <p:guide pos="3803"/>
      </p:guideLst>
    </p:cSldViewPr>
  </p:slideViewPr>
  <p:notesTextViewPr>
    <p:cViewPr>
      <p:scale>
        <a:sx n="1" d="1"/>
        <a:sy n="1" d="1"/>
      </p:scale>
      <p:origin x="0" y="0"/>
    </p:cViewPr>
  </p:notesTextViewPr>
  <p:sorterViewPr>
    <p:cViewPr>
      <p:scale>
        <a:sx n="100" d="100"/>
        <a:sy n="100" d="100"/>
      </p:scale>
      <p:origin x="0" y="260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inpin heiti" charset="-122"/>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inpin heiti" charset="-122"/>
              </a:defRPr>
            </a:lvl1pPr>
          </a:lstStyle>
          <a:p>
            <a:fld id="{73FA7645-52C7-40DE-A730-3565A4F631A6}" type="datetimeFigureOut">
              <a:rPr lang="en-US" smtClean="0"/>
              <a:t>10/13/2022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inpin heiti" charset="-122"/>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inpin heiti" charset="-122"/>
              </a:defRPr>
            </a:lvl1pPr>
          </a:lstStyle>
          <a:p>
            <a:fld id="{B0009764-4815-4F90-93AA-0D9752993797}" type="slidenum">
              <a:rPr lang="en-US" smtClean="0"/>
              <a:t>‹#›</a:t>
            </a:fld>
            <a:endParaRPr lang="en-US" dirty="0"/>
          </a:p>
        </p:txBody>
      </p:sp>
    </p:spTree>
    <p:extLst>
      <p:ext uri="{BB962C8B-B14F-4D97-AF65-F5344CB8AC3E}">
        <p14:creationId xmlns:p14="http://schemas.microsoft.com/office/powerpoint/2010/main" val="3479175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inpin heiti" charset="-122"/>
        <a:ea typeface="+mn-ea"/>
        <a:cs typeface="+mn-cs"/>
      </a:defRPr>
    </a:lvl1pPr>
    <a:lvl2pPr marL="457200" algn="l" defTabSz="914400" rtl="0" eaLnBrk="1" latinLnBrk="0" hangingPunct="1">
      <a:defRPr sz="1200" b="0" i="0" kern="1200">
        <a:solidFill>
          <a:schemeClr val="tx1"/>
        </a:solidFill>
        <a:latin typeface="inpin heiti" charset="-122"/>
        <a:ea typeface="+mn-ea"/>
        <a:cs typeface="+mn-cs"/>
      </a:defRPr>
    </a:lvl2pPr>
    <a:lvl3pPr marL="914400" algn="l" defTabSz="914400" rtl="0" eaLnBrk="1" latinLnBrk="0" hangingPunct="1">
      <a:defRPr sz="1200" b="0" i="0" kern="1200">
        <a:solidFill>
          <a:schemeClr val="tx1"/>
        </a:solidFill>
        <a:latin typeface="inpin heiti" charset="-122"/>
        <a:ea typeface="+mn-ea"/>
        <a:cs typeface="+mn-cs"/>
      </a:defRPr>
    </a:lvl3pPr>
    <a:lvl4pPr marL="1371600" algn="l" defTabSz="914400" rtl="0" eaLnBrk="1" latinLnBrk="0" hangingPunct="1">
      <a:defRPr sz="1200" b="0" i="0" kern="1200">
        <a:solidFill>
          <a:schemeClr val="tx1"/>
        </a:solidFill>
        <a:latin typeface="inpin heiti" charset="-122"/>
        <a:ea typeface="+mn-ea"/>
        <a:cs typeface="+mn-cs"/>
      </a:defRPr>
    </a:lvl4pPr>
    <a:lvl5pPr marL="1828800" algn="l" defTabSz="914400" rtl="0" eaLnBrk="1" latinLnBrk="0" hangingPunct="1">
      <a:defRPr sz="1200" b="0" i="0" kern="1200">
        <a:solidFill>
          <a:schemeClr val="tx1"/>
        </a:solidFill>
        <a:latin typeface="inpin heiti"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p:cNvSpPr/>
          <p:nvPr userDrawn="1"/>
        </p:nvSpPr>
        <p:spPr>
          <a:xfrm>
            <a:off x="4603115" y="70485"/>
            <a:ext cx="251523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a:solidFill>
                  <a:schemeClr val="bg1">
                    <a:lumMod val="50000"/>
                  </a:schemeClr>
                </a:solidFill>
                <a:latin typeface="inpin heiti" charset="-122"/>
                <a:ea typeface="inpin heiti" charset="-122"/>
              </a:rPr>
              <a:t>说选择能力点原因</a:t>
            </a:r>
          </a:p>
        </p:txBody>
      </p:sp>
      <p:cxnSp>
        <p:nvCxnSpPr>
          <p:cNvPr id="12" name="直接连接符 11"/>
          <p:cNvCxnSpPr/>
          <p:nvPr userDrawn="1"/>
        </p:nvCxnSpPr>
        <p:spPr>
          <a:xfrm>
            <a:off x="6948722"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6985635" y="70485"/>
            <a:ext cx="177863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a:solidFill>
                  <a:schemeClr val="bg1">
                    <a:lumMod val="50000"/>
                  </a:schemeClr>
                </a:solidFill>
                <a:latin typeface="inpin heiti" charset="-122"/>
                <a:ea typeface="inpin heiti" charset="-122"/>
              </a:rPr>
              <a:t>说能力点要求</a:t>
            </a: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说应用过程</a:t>
            </a:r>
            <a:endParaRPr lang="zh-CN" altLang="en-US" sz="2000" b="0" i="0" dirty="0">
              <a:solidFill>
                <a:schemeClr val="bg1">
                  <a:lumMod val="50000"/>
                </a:schemeClr>
              </a:solidFill>
              <a:latin typeface="inpin heiti" charset="-122"/>
              <a:ea typeface="inpin heiti"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说教学反思</a:t>
            </a:r>
            <a:endParaRPr lang="zh-CN" altLang="en-US" sz="2000" b="0" i="0" dirty="0">
              <a:solidFill>
                <a:schemeClr val="bg1">
                  <a:lumMod val="50000"/>
                </a:schemeClr>
              </a:solidFill>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260215" y="70485"/>
            <a:ext cx="285813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FF0000"/>
                </a:solidFill>
                <a:latin typeface="inpin heiti" charset="-122"/>
                <a:ea typeface="inpin heiti" charset="-122"/>
                <a:sym typeface="+mn-ea"/>
              </a:rPr>
              <a:t>说选择能力点原因</a:t>
            </a:r>
            <a:endParaRPr lang="zh-CN" altLang="en-US" sz="2400" b="0" i="0" dirty="0">
              <a:solidFill>
                <a:srgbClr val="FF0000"/>
              </a:solidFill>
              <a:latin typeface="inpin heiti" charset="-122"/>
              <a:ea typeface="inpin heiti" charset="-122"/>
              <a:sym typeface="+mn-ea"/>
            </a:endParaRPr>
          </a:p>
        </p:txBody>
      </p:sp>
      <p:cxnSp>
        <p:nvCxnSpPr>
          <p:cNvPr id="12" name="直接连接符 11"/>
          <p:cNvCxnSpPr/>
          <p:nvPr userDrawn="1"/>
        </p:nvCxnSpPr>
        <p:spPr>
          <a:xfrm>
            <a:off x="7003332" y="214754"/>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6950075" y="70485"/>
            <a:ext cx="181419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inpin heiti" charset="-122"/>
                <a:ea typeface="inpin heiti" charset="-122"/>
                <a:sym typeface="+mn-ea"/>
              </a:rPr>
              <a:t>说能力点要求</a:t>
            </a:r>
            <a:endParaRPr lang="zh-CN" altLang="en-US" sz="2000" b="0" i="0" dirty="0">
              <a:solidFill>
                <a:schemeClr val="bg1">
                  <a:lumMod val="50000"/>
                </a:schemeClr>
              </a:solidFill>
              <a:latin typeface="inpin heiti" charset="-122"/>
              <a:ea typeface="inpin heiti"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inpin heiti" charset="-122"/>
                <a:ea typeface="inpin heiti" charset="-122"/>
                <a:sym typeface="+mn-ea"/>
              </a:rPr>
              <a:t>说应用过程</a:t>
            </a:r>
            <a:endParaRPr lang="zh-CN" altLang="en-US" sz="2000" b="0" i="0" dirty="0">
              <a:solidFill>
                <a:schemeClr val="bg1">
                  <a:lumMod val="50000"/>
                </a:schemeClr>
              </a:solidFill>
              <a:latin typeface="inpin heiti" charset="-122"/>
              <a:ea typeface="inpin heiti"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说教学反思</a:t>
            </a:r>
            <a:endParaRPr lang="zh-CN" altLang="en-US" sz="2000" b="0" i="0" dirty="0">
              <a:solidFill>
                <a:schemeClr val="bg1">
                  <a:lumMod val="50000"/>
                </a:schemeClr>
              </a:solidFill>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26230" y="51435"/>
            <a:ext cx="278066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inpin heiti" charset="-122"/>
                <a:ea typeface="inpin heiti" charset="-122"/>
                <a:sym typeface="+mn-ea"/>
              </a:rPr>
              <a:t>说选择能力点原因</a:t>
            </a:r>
            <a:endParaRPr lang="zh-CN" altLang="en-US" sz="2000" b="0" i="0" dirty="0">
              <a:solidFill>
                <a:schemeClr val="tx1"/>
              </a:solidFill>
              <a:latin typeface="inpin heiti" charset="-122"/>
              <a:ea typeface="inpin heiti" charset="-122"/>
              <a:sym typeface="+mn-ea"/>
            </a:endParaRPr>
          </a:p>
        </p:txBody>
      </p:sp>
      <p:cxnSp>
        <p:nvCxnSpPr>
          <p:cNvPr id="12" name="直接连接符 11"/>
          <p:cNvCxnSpPr/>
          <p:nvPr userDrawn="1"/>
        </p:nvCxnSpPr>
        <p:spPr>
          <a:xfrm>
            <a:off x="6707422" y="195704"/>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6707505" y="50800"/>
            <a:ext cx="2171700"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a:solidFill>
                  <a:srgbClr val="FF0000"/>
                </a:solidFill>
                <a:latin typeface="inpin heiti" charset="-122"/>
                <a:ea typeface="inpin heiti" charset="-122"/>
                <a:sym typeface="+mn-ea"/>
              </a:rPr>
              <a:t>说能力点要求</a:t>
            </a:r>
            <a:endParaRPr lang="zh-CN" altLang="en-US" sz="2400" b="0" i="0" dirty="0">
              <a:solidFill>
                <a:srgbClr val="FF0000"/>
              </a:solidFill>
              <a:latin typeface="inpin heiti" charset="-122"/>
              <a:ea typeface="inpin heiti" charset="-122"/>
              <a:sym typeface="+mn-ea"/>
            </a:endParaRPr>
          </a:p>
        </p:txBody>
      </p:sp>
      <p:sp>
        <p:nvSpPr>
          <p:cNvPr id="16" name="矩形 15"/>
          <p:cNvSpPr/>
          <p:nvPr userDrawn="1"/>
        </p:nvSpPr>
        <p:spPr>
          <a:xfrm>
            <a:off x="877816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inpin heiti" charset="-122"/>
                <a:ea typeface="inpin heiti" charset="-122"/>
                <a:sym typeface="+mn-ea"/>
              </a:rPr>
              <a:t>说应用过程</a:t>
            </a:r>
            <a:endParaRPr lang="zh-CN" altLang="en-US" sz="2000" b="0" i="0" dirty="0">
              <a:solidFill>
                <a:schemeClr val="bg1">
                  <a:lumMod val="50000"/>
                </a:schemeClr>
              </a:solidFill>
              <a:latin typeface="inpin heiti" charset="-122"/>
              <a:ea typeface="inpin heiti"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说教学反思</a:t>
            </a:r>
            <a:endParaRPr lang="zh-CN" altLang="en-US" sz="2000" b="0" i="0" dirty="0">
              <a:solidFill>
                <a:schemeClr val="bg1">
                  <a:lumMod val="50000"/>
                </a:schemeClr>
              </a:solidFill>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519295" y="341630"/>
            <a:ext cx="2599055" cy="412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inpin heiti" charset="-122"/>
                <a:ea typeface="inpin heiti" charset="-122"/>
                <a:sym typeface="+mn-ea"/>
              </a:rPr>
              <a:t>说选择能力点原因</a:t>
            </a:r>
            <a:endParaRPr lang="zh-CN" altLang="en-US" sz="2000" b="0" i="0" dirty="0">
              <a:solidFill>
                <a:schemeClr val="bg1">
                  <a:lumMod val="50000"/>
                </a:schemeClr>
              </a:solidFill>
              <a:latin typeface="inpin heiti" charset="-122"/>
              <a:ea typeface="inpin heiti" charset="-122"/>
            </a:endParaRPr>
          </a:p>
          <a:p>
            <a:pPr algn="ctr"/>
            <a:endParaRPr lang="zh-CN" altLang="en-US" sz="2000" b="0" i="0" dirty="0">
              <a:solidFill>
                <a:schemeClr val="bg1">
                  <a:lumMod val="50000"/>
                </a:schemeClr>
              </a:solidFill>
              <a:latin typeface="inpin heiti" charset="-122"/>
              <a:ea typeface="inpin heiti" charset="-122"/>
            </a:endParaRPr>
          </a:p>
        </p:txBody>
      </p:sp>
      <p:cxnSp>
        <p:nvCxnSpPr>
          <p:cNvPr id="12" name="直接连接符 11"/>
          <p:cNvCxnSpPr/>
          <p:nvPr userDrawn="1"/>
        </p:nvCxnSpPr>
        <p:spPr>
          <a:xfrm>
            <a:off x="6913162" y="21411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6906895" y="50800"/>
            <a:ext cx="185737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inpin heiti" charset="-122"/>
                <a:ea typeface="inpin heiti" charset="-122"/>
                <a:sym typeface="+mn-ea"/>
              </a:rPr>
              <a:t>说能力点要求</a:t>
            </a:r>
            <a:endParaRPr lang="zh-CN" altLang="en-US" sz="2000" b="0" i="0" dirty="0">
              <a:solidFill>
                <a:schemeClr val="bg1">
                  <a:lumMod val="50000"/>
                </a:schemeClr>
              </a:solidFill>
              <a:latin typeface="inpin heiti" charset="-122"/>
              <a:ea typeface="inpin heiti" charset="-122"/>
            </a:endParaRPr>
          </a:p>
        </p:txBody>
      </p:sp>
      <p:sp>
        <p:nvSpPr>
          <p:cNvPr id="16" name="矩形 15"/>
          <p:cNvSpPr/>
          <p:nvPr userDrawn="1"/>
        </p:nvSpPr>
        <p:spPr>
          <a:xfrm>
            <a:off x="8699500" y="70485"/>
            <a:ext cx="1724660"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0" i="0" dirty="0" smtClean="0">
                <a:solidFill>
                  <a:srgbClr val="C00000"/>
                </a:solidFill>
                <a:latin typeface="inpin heiti" charset="-122"/>
                <a:ea typeface="inpin heiti" charset="-122"/>
              </a:rPr>
              <a:t>说应用过程</a:t>
            </a:r>
            <a:endParaRPr lang="zh-CN" altLang="en-US" sz="2400" b="0" i="0" dirty="0">
              <a:solidFill>
                <a:srgbClr val="C00000"/>
              </a:solidFill>
              <a:latin typeface="inpin heiti" charset="-122"/>
              <a:ea typeface="inpin heiti"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说教学反思</a:t>
            </a:r>
            <a:endParaRPr lang="zh-CN" altLang="en-US" sz="2000" b="0" i="0" dirty="0">
              <a:solidFill>
                <a:schemeClr val="bg1">
                  <a:lumMod val="50000"/>
                </a:schemeClr>
              </a:solidFill>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429125" y="50800"/>
            <a:ext cx="2435860"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说选择能力点原因</a:t>
            </a:r>
            <a:endParaRPr lang="zh-CN" altLang="en-US" sz="2000" b="0" i="0" dirty="0">
              <a:solidFill>
                <a:schemeClr val="bg1">
                  <a:lumMod val="50000"/>
                </a:schemeClr>
              </a:solidFill>
              <a:latin typeface="inpin heiti" charset="-122"/>
              <a:ea typeface="inpin heiti" charset="-122"/>
            </a:endParaRPr>
          </a:p>
        </p:txBody>
      </p:sp>
      <p:cxnSp>
        <p:nvCxnSpPr>
          <p:cNvPr id="12" name="直接连接符 11"/>
          <p:cNvCxnSpPr/>
          <p:nvPr userDrawn="1"/>
        </p:nvCxnSpPr>
        <p:spPr>
          <a:xfrm>
            <a:off x="6865537" y="21538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32136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6991889" y="70976"/>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说能力要求</a:t>
            </a:r>
            <a:endParaRPr lang="zh-CN" altLang="en-US" sz="2000" b="0" i="0" dirty="0">
              <a:solidFill>
                <a:schemeClr val="bg1">
                  <a:lumMod val="50000"/>
                </a:schemeClr>
              </a:solidFill>
              <a:latin typeface="inpin heiti" charset="-122"/>
              <a:ea typeface="inpin heiti" charset="-122"/>
            </a:endParaRPr>
          </a:p>
        </p:txBody>
      </p:sp>
      <p:sp>
        <p:nvSpPr>
          <p:cNvPr id="16" name="矩形 15"/>
          <p:cNvSpPr/>
          <p:nvPr userDrawn="1"/>
        </p:nvSpPr>
        <p:spPr>
          <a:xfrm>
            <a:off x="8728000" y="5129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说应用过程</a:t>
            </a:r>
            <a:endParaRPr lang="zh-CN" altLang="en-US" sz="2000" b="0" i="0" dirty="0">
              <a:solidFill>
                <a:schemeClr val="bg1">
                  <a:lumMod val="50000"/>
                </a:schemeClr>
              </a:solidFill>
              <a:latin typeface="inpin heiti" charset="-122"/>
              <a:ea typeface="inpin heiti" charset="-122"/>
            </a:endParaRPr>
          </a:p>
        </p:txBody>
      </p:sp>
      <p:sp>
        <p:nvSpPr>
          <p:cNvPr id="17" name="矩形 16"/>
          <p:cNvSpPr/>
          <p:nvPr userDrawn="1"/>
        </p:nvSpPr>
        <p:spPr>
          <a:xfrm>
            <a:off x="10321290" y="50800"/>
            <a:ext cx="171767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0" i="0" dirty="0" smtClean="0">
                <a:solidFill>
                  <a:srgbClr val="C00000"/>
                </a:solidFill>
                <a:latin typeface="inpin heiti" charset="-122"/>
                <a:ea typeface="inpin heiti" charset="-122"/>
              </a:rPr>
              <a:t>说教学反思</a:t>
            </a:r>
            <a:endParaRPr lang="zh-CN" altLang="en-US" sz="2400" b="0" i="0" dirty="0">
              <a:solidFill>
                <a:srgbClr val="C00000"/>
              </a:solidFill>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grpSp>
        <p:nvGrpSpPr>
          <p:cNvPr id="7" name="组合 6"/>
          <p:cNvGrpSpPr/>
          <p:nvPr userDrawn="1"/>
        </p:nvGrpSpPr>
        <p:grpSpPr>
          <a:xfrm>
            <a:off x="0" y="246743"/>
            <a:ext cx="3164114" cy="435428"/>
            <a:chOff x="0" y="246743"/>
            <a:chExt cx="3164114" cy="435428"/>
          </a:xfrm>
        </p:grpSpPr>
        <p:sp>
          <p:nvSpPr>
            <p:cNvPr id="8" name="矩形 7"/>
            <p:cNvSpPr/>
            <p:nvPr/>
          </p:nvSpPr>
          <p:spPr>
            <a:xfrm>
              <a:off x="0" y="246743"/>
              <a:ext cx="3164114" cy="435428"/>
            </a:xfrm>
            <a:prstGeom prst="rect">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9" name="矩形 8"/>
            <p:cNvSpPr/>
            <p:nvPr/>
          </p:nvSpPr>
          <p:spPr>
            <a:xfrm>
              <a:off x="0" y="246743"/>
              <a:ext cx="761773" cy="435428"/>
            </a:xfrm>
            <a:prstGeom prst="rect">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0" name="矩形 9"/>
            <p:cNvSpPr/>
            <p:nvPr/>
          </p:nvSpPr>
          <p:spPr>
            <a:xfrm>
              <a:off x="497000" y="246743"/>
              <a:ext cx="761773" cy="435428"/>
            </a:xfrm>
            <a:prstGeom prst="rect">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1" name="矩形 10"/>
            <p:cNvSpPr/>
            <p:nvPr/>
          </p:nvSpPr>
          <p:spPr>
            <a:xfrm>
              <a:off x="1106600" y="246743"/>
              <a:ext cx="761773" cy="435428"/>
            </a:xfrm>
            <a:prstGeom prst="rect">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2" name="矩形 11"/>
            <p:cNvSpPr/>
            <p:nvPr/>
          </p:nvSpPr>
          <p:spPr>
            <a:xfrm>
              <a:off x="1755773" y="246743"/>
              <a:ext cx="761773" cy="435428"/>
            </a:xfrm>
            <a:prstGeom prst="rect">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grpSp>
      <p:grpSp>
        <p:nvGrpSpPr>
          <p:cNvPr id="13" name="组合 12"/>
          <p:cNvGrpSpPr/>
          <p:nvPr userDrawn="1"/>
        </p:nvGrpSpPr>
        <p:grpSpPr>
          <a:xfrm>
            <a:off x="9027886" y="6241143"/>
            <a:ext cx="3164114" cy="435428"/>
            <a:chOff x="0" y="246743"/>
            <a:chExt cx="3164114" cy="435428"/>
          </a:xfrm>
        </p:grpSpPr>
        <p:sp>
          <p:nvSpPr>
            <p:cNvPr id="14" name="矩形 13"/>
            <p:cNvSpPr/>
            <p:nvPr/>
          </p:nvSpPr>
          <p:spPr>
            <a:xfrm>
              <a:off x="0" y="246743"/>
              <a:ext cx="3164114" cy="435428"/>
            </a:xfrm>
            <a:prstGeom prst="rect">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5" name="矩形 14"/>
            <p:cNvSpPr/>
            <p:nvPr/>
          </p:nvSpPr>
          <p:spPr>
            <a:xfrm>
              <a:off x="0" y="246743"/>
              <a:ext cx="761773" cy="435428"/>
            </a:xfrm>
            <a:prstGeom prst="rect">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6" name="矩形 15"/>
            <p:cNvSpPr/>
            <p:nvPr/>
          </p:nvSpPr>
          <p:spPr>
            <a:xfrm>
              <a:off x="497000" y="246743"/>
              <a:ext cx="761773" cy="435428"/>
            </a:xfrm>
            <a:prstGeom prst="rect">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7" name="矩形 16"/>
            <p:cNvSpPr/>
            <p:nvPr/>
          </p:nvSpPr>
          <p:spPr>
            <a:xfrm>
              <a:off x="1106600" y="246743"/>
              <a:ext cx="761773" cy="435428"/>
            </a:xfrm>
            <a:prstGeom prst="rect">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8" name="矩形 17"/>
            <p:cNvSpPr/>
            <p:nvPr/>
          </p:nvSpPr>
          <p:spPr>
            <a:xfrm>
              <a:off x="1755773" y="246743"/>
              <a:ext cx="761773" cy="435428"/>
            </a:xfrm>
            <a:prstGeom prst="rect">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rgbClr val="F5F5F5"/>
          </a:fgClr>
          <a:bgClr>
            <a:schemeClr val="bg1"/>
          </a:bgClr>
        </a:patt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26894" y="653520"/>
            <a:ext cx="12204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rot="13450455">
            <a:off x="11576089" y="5919864"/>
            <a:ext cx="661486" cy="1681192"/>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grpSp>
      <p:grpSp>
        <p:nvGrpSpPr>
          <p:cNvPr id="12" name="组合 11"/>
          <p:cNvGrpSpPr/>
          <p:nvPr userDrawn="1"/>
        </p:nvGrpSpPr>
        <p:grpSpPr>
          <a:xfrm rot="2731254">
            <a:off x="345961" y="-360456"/>
            <a:ext cx="566181" cy="1611645"/>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grpSp>
      <p:grpSp>
        <p:nvGrpSpPr>
          <p:cNvPr id="16" name="组合 15"/>
          <p:cNvGrpSpPr/>
          <p:nvPr userDrawn="1"/>
        </p:nvGrpSpPr>
        <p:grpSpPr>
          <a:xfrm rot="23880000" flipV="1">
            <a:off x="98385" y="-35479"/>
            <a:ext cx="212642" cy="605290"/>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grpSp>
      <p:grpSp>
        <p:nvGrpSpPr>
          <p:cNvPr id="24" name="组合 23"/>
          <p:cNvGrpSpPr/>
          <p:nvPr userDrawn="1"/>
        </p:nvGrpSpPr>
        <p:grpSpPr>
          <a:xfrm rot="19500000" flipH="1" flipV="1">
            <a:off x="12018559" y="388800"/>
            <a:ext cx="212642" cy="605290"/>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9.jpeg"/><Relationship Id="rId18" Type="http://schemas.openxmlformats.org/officeDocument/2006/relationships/image" Target="../media/image14.jpeg"/><Relationship Id="rId3" Type="http://schemas.openxmlformats.org/officeDocument/2006/relationships/slideLayout" Target="../slideLayouts/slideLayout1.xml"/><Relationship Id="rId7" Type="http://schemas.openxmlformats.org/officeDocument/2006/relationships/image" Target="../media/image3.jpeg"/><Relationship Id="rId12" Type="http://schemas.openxmlformats.org/officeDocument/2006/relationships/image" Target="../media/image8.jpeg"/><Relationship Id="rId17" Type="http://schemas.openxmlformats.org/officeDocument/2006/relationships/image" Target="../media/image13.jpeg"/><Relationship Id="rId2" Type="http://schemas.openxmlformats.org/officeDocument/2006/relationships/audio" Target="../media/media1.wav"/><Relationship Id="rId16" Type="http://schemas.openxmlformats.org/officeDocument/2006/relationships/image" Target="../media/image12.jpeg"/><Relationship Id="rId20" Type="http://schemas.openxmlformats.org/officeDocument/2006/relationships/image" Target="../media/image16.png"/><Relationship Id="rId1" Type="http://schemas.microsoft.com/office/2007/relationships/media" Target="../media/media1.wav"/><Relationship Id="rId6" Type="http://schemas.openxmlformats.org/officeDocument/2006/relationships/image" Target="../media/image2.jpeg"/><Relationship Id="rId11" Type="http://schemas.openxmlformats.org/officeDocument/2006/relationships/image" Target="../media/image7.jpeg"/><Relationship Id="rId5" Type="http://schemas.openxmlformats.org/officeDocument/2006/relationships/image" Target="../media/image1.jpeg"/><Relationship Id="rId15" Type="http://schemas.openxmlformats.org/officeDocument/2006/relationships/image" Target="../media/image11.jpeg"/><Relationship Id="rId10" Type="http://schemas.openxmlformats.org/officeDocument/2006/relationships/image" Target="../media/image6.jpeg"/><Relationship Id="rId19" Type="http://schemas.openxmlformats.org/officeDocument/2006/relationships/image" Target="../media/image15.jpeg"/><Relationship Id="rId4" Type="http://schemas.openxmlformats.org/officeDocument/2006/relationships/notesSlide" Target="../notesSlides/notesSlide1.xml"/><Relationship Id="rId9" Type="http://schemas.openxmlformats.org/officeDocument/2006/relationships/image" Target="../media/image5.jpeg"/><Relationship Id="rId14" Type="http://schemas.openxmlformats.org/officeDocument/2006/relationships/image" Target="../media/image10.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hyperlink" Target="http://www.lishichunqiu.com/" TargetMode="External"/><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9.jpeg"/><Relationship Id="rId18" Type="http://schemas.openxmlformats.org/officeDocument/2006/relationships/image" Target="../media/image14.jpeg"/><Relationship Id="rId3" Type="http://schemas.openxmlformats.org/officeDocument/2006/relationships/slideLayout" Target="../slideLayouts/slideLayout1.xml"/><Relationship Id="rId7" Type="http://schemas.openxmlformats.org/officeDocument/2006/relationships/image" Target="../media/image3.jpeg"/><Relationship Id="rId12" Type="http://schemas.openxmlformats.org/officeDocument/2006/relationships/image" Target="../media/image8.jpeg"/><Relationship Id="rId17" Type="http://schemas.openxmlformats.org/officeDocument/2006/relationships/image" Target="../media/image13.jpeg"/><Relationship Id="rId2" Type="http://schemas.openxmlformats.org/officeDocument/2006/relationships/audio" Target="../media/media1.wav"/><Relationship Id="rId16" Type="http://schemas.openxmlformats.org/officeDocument/2006/relationships/image" Target="../media/image12.jpeg"/><Relationship Id="rId20" Type="http://schemas.openxmlformats.org/officeDocument/2006/relationships/image" Target="../media/image16.png"/><Relationship Id="rId1" Type="http://schemas.microsoft.com/office/2007/relationships/media" Target="../media/media1.wav"/><Relationship Id="rId6" Type="http://schemas.openxmlformats.org/officeDocument/2006/relationships/image" Target="../media/image2.jpeg"/><Relationship Id="rId11" Type="http://schemas.openxmlformats.org/officeDocument/2006/relationships/image" Target="../media/image7.jpeg"/><Relationship Id="rId5" Type="http://schemas.openxmlformats.org/officeDocument/2006/relationships/image" Target="../media/image1.jpeg"/><Relationship Id="rId15" Type="http://schemas.openxmlformats.org/officeDocument/2006/relationships/image" Target="../media/image11.jpeg"/><Relationship Id="rId10" Type="http://schemas.openxmlformats.org/officeDocument/2006/relationships/image" Target="../media/image6.jpeg"/><Relationship Id="rId19" Type="http://schemas.openxmlformats.org/officeDocument/2006/relationships/image" Target="../media/image15.jpeg"/><Relationship Id="rId4" Type="http://schemas.openxmlformats.org/officeDocument/2006/relationships/notesSlide" Target="../notesSlides/notesSlide2.xml"/><Relationship Id="rId9" Type="http://schemas.openxmlformats.org/officeDocument/2006/relationships/image" Target="../media/image5.jpeg"/><Relationship Id="rId1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3613101" y="3648395"/>
            <a:ext cx="4983480" cy="922020"/>
          </a:xfrm>
          <a:prstGeom prst="rect">
            <a:avLst/>
          </a:prstGeom>
          <a:noFill/>
        </p:spPr>
        <p:txBody>
          <a:bodyPr wrap="none" rtlCol="0">
            <a:spAutoFit/>
          </a:bodyPr>
          <a:lstStyle/>
          <a:p>
            <a:pPr algn="l"/>
            <a:r>
              <a:rPr lang="zh-CN" sz="5400" dirty="0" smtClean="0">
                <a:solidFill>
                  <a:srgbClr val="319095"/>
                </a:solidFill>
                <a:latin typeface="方正粗黑宋简体" panose="02000000000000000000" charset="-122"/>
                <a:ea typeface="方正粗黑宋简体" panose="02000000000000000000" charset="-122"/>
                <a:sym typeface="+mn-ea"/>
              </a:rPr>
              <a:t>教师微能力展示</a:t>
            </a:r>
            <a:endParaRPr lang="zh-CN" altLang="zh-CN" sz="5400" dirty="0" smtClean="0">
              <a:solidFill>
                <a:srgbClr val="319095"/>
              </a:solidFill>
              <a:latin typeface="方正粗黑宋简体" panose="02000000000000000000" charset="-122"/>
              <a:ea typeface="方正粗黑宋简体" panose="02000000000000000000" charset="-122"/>
              <a:sym typeface="+mn-ea"/>
            </a:endParaRPr>
          </a:p>
        </p:txBody>
      </p:sp>
      <p:grpSp>
        <p:nvGrpSpPr>
          <p:cNvPr id="54" name="组合 53"/>
          <p:cNvGrpSpPr/>
          <p:nvPr/>
        </p:nvGrpSpPr>
        <p:grpSpPr>
          <a:xfrm>
            <a:off x="3110827" y="3514287"/>
            <a:ext cx="406107" cy="1155987"/>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nvGrpSpPr>
          <p:cNvPr id="53" name="组合 52"/>
          <p:cNvGrpSpPr/>
          <p:nvPr/>
        </p:nvGrpSpPr>
        <p:grpSpPr>
          <a:xfrm rot="6543834">
            <a:off x="8267047" y="2950734"/>
            <a:ext cx="406107" cy="1155987"/>
            <a:chOff x="11762339" y="3746221"/>
            <a:chExt cx="406107" cy="1155987"/>
          </a:xfrm>
        </p:grpSpPr>
        <p:sp>
          <p:nvSpPr>
            <p:cNvPr id="50"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1"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2"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sp>
        <p:nvSpPr>
          <p:cNvPr id="62" name="文本框 61"/>
          <p:cNvSpPr txBox="1"/>
          <p:nvPr/>
        </p:nvSpPr>
        <p:spPr>
          <a:xfrm>
            <a:off x="3769699" y="4612365"/>
            <a:ext cx="7195820" cy="1322070"/>
          </a:xfrm>
          <a:prstGeom prst="rect">
            <a:avLst/>
          </a:prstGeom>
          <a:noFill/>
        </p:spPr>
        <p:txBody>
          <a:bodyPr wrap="none" rtlCol="0">
            <a:spAutoFit/>
          </a:bodyPr>
          <a:lstStyle/>
          <a:p>
            <a:pPr algn="ctr"/>
            <a:r>
              <a:rPr lang="en-US" altLang="zh-CN" sz="2000" dirty="0" smtClean="0">
                <a:solidFill>
                  <a:schemeClr val="tx2"/>
                </a:solidFill>
                <a:latin typeface="inpin heiti" charset="-122"/>
                <a:ea typeface="inpin heiti" charset="-122"/>
                <a:sym typeface="+mn-ea"/>
              </a:rPr>
              <a:t>以</a:t>
            </a:r>
            <a:r>
              <a:rPr lang="en-US" altLang="zh-CN" sz="2000" b="1" dirty="0" smtClean="0">
                <a:solidFill>
                  <a:schemeClr val="tx2"/>
                </a:solidFill>
                <a:latin typeface="inpin heiti" charset="-122"/>
                <a:ea typeface="inpin heiti" charset="-122"/>
                <a:sym typeface="+mn-ea"/>
              </a:rPr>
              <a:t>《</a:t>
            </a:r>
            <a:r>
              <a:rPr lang="zh-CN" altLang="en-US" sz="2000" b="1" dirty="0" smtClean="0">
                <a:solidFill>
                  <a:schemeClr val="tx2"/>
                </a:solidFill>
                <a:latin typeface="inpin heiti" charset="-122"/>
                <a:ea typeface="inpin heiti" charset="-122"/>
                <a:sym typeface="+mn-ea"/>
              </a:rPr>
              <a:t>明清时期统一多民族国家的巩固与潜伏的危机</a:t>
            </a:r>
            <a:r>
              <a:rPr lang="en-US" altLang="zh-CN" sz="2000" b="1" dirty="0" smtClean="0">
                <a:solidFill>
                  <a:schemeClr val="tx2"/>
                </a:solidFill>
                <a:latin typeface="inpin heiti" charset="-122"/>
                <a:ea typeface="inpin heiti" charset="-122"/>
                <a:sym typeface="+mn-ea"/>
              </a:rPr>
              <a:t>》</a:t>
            </a:r>
            <a:r>
              <a:rPr lang="en-US" altLang="zh-CN" sz="2000" dirty="0" smtClean="0">
                <a:solidFill>
                  <a:schemeClr val="tx2"/>
                </a:solidFill>
                <a:latin typeface="inpin heiti" charset="-122"/>
                <a:ea typeface="inpin heiti" charset="-122"/>
                <a:sym typeface="+mn-ea"/>
              </a:rPr>
              <a:t>一课为例|</a:t>
            </a:r>
          </a:p>
          <a:p>
            <a:pPr algn="ctr"/>
            <a:r>
              <a:rPr lang="en-US" altLang="zh-CN" sz="2000" dirty="0" smtClean="0">
                <a:solidFill>
                  <a:schemeClr val="tx2"/>
                </a:solidFill>
                <a:latin typeface="inpin heiti" charset="-122"/>
                <a:ea typeface="inpin heiti" charset="-122"/>
                <a:sym typeface="+mn-ea"/>
              </a:rPr>
              <a:t>                                  </a:t>
            </a:r>
            <a:endParaRPr lang="zh-CN" altLang="en-US" sz="2000" dirty="0" smtClean="0">
              <a:solidFill>
                <a:schemeClr val="tx2"/>
              </a:solidFill>
              <a:latin typeface="inpin heiti" charset="-122"/>
              <a:ea typeface="inpin heiti" charset="-122"/>
              <a:sym typeface="+mn-ea"/>
            </a:endParaRPr>
          </a:p>
          <a:p>
            <a:pPr algn="ctr"/>
            <a:r>
              <a:rPr lang="zh-CN" altLang="en-US" sz="2000" dirty="0" smtClean="0">
                <a:solidFill>
                  <a:schemeClr val="tx2"/>
                </a:solidFill>
                <a:latin typeface="inpin heiti" charset="-122"/>
                <a:ea typeface="inpin heiti" charset="-122"/>
                <a:sym typeface="+mn-ea"/>
              </a:rPr>
              <a:t>黑河市职业技术教育中心学校 </a:t>
            </a:r>
            <a:r>
              <a:rPr lang="en-US" altLang="zh-CN" sz="2000" dirty="0" smtClean="0">
                <a:solidFill>
                  <a:schemeClr val="tx2"/>
                </a:solidFill>
                <a:latin typeface="inpin heiti" charset="-122"/>
                <a:ea typeface="inpin heiti" charset="-122"/>
                <a:sym typeface="+mn-ea"/>
              </a:rPr>
              <a:t>|</a:t>
            </a:r>
          </a:p>
          <a:p>
            <a:pPr algn="ctr"/>
            <a:r>
              <a:rPr lang="zh-CN" altLang="en-US" sz="2000" dirty="0" smtClean="0">
                <a:solidFill>
                  <a:schemeClr val="tx2"/>
                </a:solidFill>
                <a:latin typeface="inpin heiti" charset="-122"/>
                <a:ea typeface="inpin heiti" charset="-122"/>
                <a:sym typeface="+mn-ea"/>
              </a:rPr>
              <a:t>石磊</a:t>
            </a:r>
            <a:endParaRPr lang="zh-CN" altLang="en-US" sz="2000" dirty="0">
              <a:solidFill>
                <a:schemeClr val="tx2"/>
              </a:solidFill>
              <a:latin typeface="inpin heiti" charset="-122"/>
              <a:ea typeface="inpin heiti" charset="-122"/>
            </a:endParaRPr>
          </a:p>
        </p:txBody>
      </p:sp>
      <p:sp>
        <p:nvSpPr>
          <p:cNvPr id="10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blipFill dpi="0" rotWithShape="1">
            <a:blip r:embed="rId5"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0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blipFill dpi="0" rotWithShape="1">
            <a:blip r:embed="rId6"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0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blipFill dpi="0" rotWithShape="1">
            <a:blip r:embed="rId7"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blipFill dpi="0" rotWithShape="1">
            <a:blip r:embed="rId8"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4"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9" name="Freeform 6"/>
          <p:cNvSpPr/>
          <p:nvPr/>
        </p:nvSpPr>
        <p:spPr bwMode="auto">
          <a:xfrm>
            <a:off x="397271" y="2620177"/>
            <a:ext cx="1164437" cy="1536377"/>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0" name="Freeform 7"/>
          <p:cNvSpPr/>
          <p:nvPr/>
        </p:nvSpPr>
        <p:spPr bwMode="auto">
          <a:xfrm>
            <a:off x="8629" y="3781343"/>
            <a:ext cx="811532" cy="648092"/>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 name="Freeform 8"/>
          <p:cNvSpPr/>
          <p:nvPr/>
        </p:nvSpPr>
        <p:spPr bwMode="auto">
          <a:xfrm>
            <a:off x="1561708" y="2620177"/>
            <a:ext cx="1588816" cy="1127055"/>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blipFill dpi="0" rotWithShape="1">
            <a:blip r:embed="rId9"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2" name="Freeform 9"/>
          <p:cNvSpPr/>
          <p:nvPr/>
        </p:nvSpPr>
        <p:spPr bwMode="auto">
          <a:xfrm>
            <a:off x="8629" y="2004775"/>
            <a:ext cx="388642" cy="1161165"/>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blipFill dpi="0" rotWithShape="1">
            <a:blip r:embed="rId10"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3" name="Freeform 10"/>
          <p:cNvSpPr/>
          <p:nvPr/>
        </p:nvSpPr>
        <p:spPr bwMode="auto">
          <a:xfrm>
            <a:off x="714438" y="24967"/>
            <a:ext cx="1588816" cy="1092945"/>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4" name="Freeform 11"/>
          <p:cNvSpPr/>
          <p:nvPr/>
        </p:nvSpPr>
        <p:spPr bwMode="auto">
          <a:xfrm>
            <a:off x="8629" y="400178"/>
            <a:ext cx="1130189" cy="1502267"/>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blipFill dpi="0" rotWithShape="1">
            <a:blip r:embed="rId11"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5" name="Freeform 12"/>
          <p:cNvSpPr/>
          <p:nvPr/>
        </p:nvSpPr>
        <p:spPr bwMode="auto">
          <a:xfrm>
            <a:off x="1561708" y="2210856"/>
            <a:ext cx="1588816" cy="1127055"/>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6" name="Freeform 13"/>
          <p:cNvSpPr/>
          <p:nvPr/>
        </p:nvSpPr>
        <p:spPr bwMode="auto">
          <a:xfrm>
            <a:off x="1138818" y="1117912"/>
            <a:ext cx="1164437" cy="1502267"/>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blipFill dpi="0" rotWithShape="1">
            <a:blip r:embed="rId12"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9" name="Freeform 16"/>
          <p:cNvSpPr/>
          <p:nvPr/>
        </p:nvSpPr>
        <p:spPr bwMode="auto">
          <a:xfrm>
            <a:off x="3892070" y="1390793"/>
            <a:ext cx="1128699" cy="1536377"/>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blipFill dpi="0" rotWithShape="1">
            <a:blip r:embed="rId13"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0" name="Freeform 17"/>
          <p:cNvSpPr/>
          <p:nvPr/>
        </p:nvSpPr>
        <p:spPr bwMode="auto">
          <a:xfrm>
            <a:off x="2726145" y="707169"/>
            <a:ext cx="1165926" cy="1503687"/>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1" name="Freeform 18"/>
          <p:cNvSpPr/>
          <p:nvPr/>
        </p:nvSpPr>
        <p:spPr bwMode="auto">
          <a:xfrm>
            <a:off x="1880365" y="24967"/>
            <a:ext cx="1587327" cy="1092945"/>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blipFill dpi="0" rotWithShape="1">
            <a:blip r:embed="rId14"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2" name="Freeform 19"/>
          <p:cNvSpPr/>
          <p:nvPr/>
        </p:nvSpPr>
        <p:spPr bwMode="auto">
          <a:xfrm>
            <a:off x="2726145" y="2210856"/>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3" name="Freeform 20"/>
          <p:cNvSpPr/>
          <p:nvPr/>
        </p:nvSpPr>
        <p:spPr bwMode="auto">
          <a:xfrm>
            <a:off x="1950349" y="24967"/>
            <a:ext cx="1517342" cy="682202"/>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4" name="Freeform 21"/>
          <p:cNvSpPr/>
          <p:nvPr/>
        </p:nvSpPr>
        <p:spPr bwMode="auto">
          <a:xfrm>
            <a:off x="3467691" y="24967"/>
            <a:ext cx="1164437" cy="682202"/>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blipFill dpi="0" rotWithShape="1">
            <a:blip r:embed="rId15"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5" name="Freeform 22"/>
          <p:cNvSpPr/>
          <p:nvPr/>
        </p:nvSpPr>
        <p:spPr bwMode="auto">
          <a:xfrm>
            <a:off x="4632128" y="24967"/>
            <a:ext cx="1060203" cy="1365826"/>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6" name="Freeform 23"/>
          <p:cNvSpPr/>
          <p:nvPr/>
        </p:nvSpPr>
        <p:spPr bwMode="auto">
          <a:xfrm>
            <a:off x="5020769" y="981471"/>
            <a:ext cx="1588816" cy="1127055"/>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blipFill dpi="0" rotWithShape="1">
            <a:blip r:embed="rId16"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7" name="Freeform 24"/>
          <p:cNvSpPr/>
          <p:nvPr/>
        </p:nvSpPr>
        <p:spPr bwMode="auto">
          <a:xfrm>
            <a:off x="6185206" y="981471"/>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8" name="Freeform 25"/>
          <p:cNvSpPr/>
          <p:nvPr/>
        </p:nvSpPr>
        <p:spPr bwMode="auto">
          <a:xfrm>
            <a:off x="8515569" y="19551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9" name="Freeform 26"/>
          <p:cNvSpPr/>
          <p:nvPr/>
        </p:nvSpPr>
        <p:spPr bwMode="auto">
          <a:xfrm>
            <a:off x="6185206" y="24967"/>
            <a:ext cx="1165926" cy="956505"/>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blipFill dpi="0" rotWithShape="1">
            <a:blip r:embed="rId17"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0" name="Freeform 27"/>
          <p:cNvSpPr/>
          <p:nvPr/>
        </p:nvSpPr>
        <p:spPr bwMode="auto">
          <a:xfrm>
            <a:off x="7351132" y="195517"/>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blipFill dpi="0" rotWithShape="1">
            <a:blip r:embed="rId18"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2" name="Freeform 29"/>
          <p:cNvSpPr/>
          <p:nvPr/>
        </p:nvSpPr>
        <p:spPr bwMode="auto">
          <a:xfrm>
            <a:off x="9751480" y="24967"/>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blipFill dpi="0" rotWithShape="1">
            <a:blip r:embed="rId19"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3" name="Freeform 30"/>
          <p:cNvSpPr/>
          <p:nvPr/>
        </p:nvSpPr>
        <p:spPr bwMode="auto">
          <a:xfrm>
            <a:off x="11091625" y="24967"/>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5" name="Freeform 30"/>
          <p:cNvSpPr/>
          <p:nvPr/>
        </p:nvSpPr>
        <p:spPr bwMode="auto">
          <a:xfrm rot="18373820">
            <a:off x="261557" y="-309067"/>
            <a:ext cx="370997" cy="82495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6" name="Freeform 26"/>
          <p:cNvSpPr/>
          <p:nvPr/>
        </p:nvSpPr>
        <p:spPr bwMode="auto">
          <a:xfrm>
            <a:off x="8514079" y="-20839"/>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pic>
        <p:nvPicPr>
          <p:cNvPr id="3" name="轻松欢乐节奏感动进取电子音乐.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1972540" y="300769"/>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0" presetClass="entr" presetSubtype="0" fill="hold" grpId="0" nodeType="afterEffect">
                                  <p:stCondLst>
                                    <p:cond delay="25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11"/>
                                        </p:tgtEl>
                                        <p:attrNameLst>
                                          <p:attrName>style.visibility</p:attrName>
                                        </p:attrNameLst>
                                      </p:cBhvr>
                                      <p:to>
                                        <p:strVal val="visible"/>
                                      </p:to>
                                    </p:set>
                                    <p:animEffect transition="in" filter="fade">
                                      <p:cBhvr>
                                        <p:cTn id="46" dur="500"/>
                                        <p:tgtEl>
                                          <p:spTgt spid="11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14"/>
                                        </p:tgtEl>
                                        <p:attrNameLst>
                                          <p:attrName>style.visibility</p:attrName>
                                        </p:attrNameLst>
                                      </p:cBhvr>
                                      <p:to>
                                        <p:strVal val="visible"/>
                                      </p:to>
                                    </p:set>
                                    <p:animEffect transition="in" filter="fade">
                                      <p:cBhvr>
                                        <p:cTn id="49" dur="500"/>
                                        <p:tgtEl>
                                          <p:spTgt spid="114"/>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500"/>
                                        <p:tgtEl>
                                          <p:spTgt spid="110"/>
                                        </p:tgtEl>
                                      </p:cBhvr>
                                    </p:animEffect>
                                  </p:childTnLst>
                                </p:cTn>
                              </p:par>
                            </p:childTnLst>
                          </p:cTn>
                        </p:par>
                        <p:par>
                          <p:cTn id="53" fill="hold">
                            <p:stCondLst>
                              <p:cond delay="1250"/>
                            </p:stCondLst>
                            <p:childTnLst>
                              <p:par>
                                <p:cTn id="54" presetID="45"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300"/>
                                        <p:tgtEl>
                                          <p:spTgt spid="14"/>
                                        </p:tgtEl>
                                      </p:cBhvr>
                                    </p:animEffect>
                                    <p:anim calcmode="lin" valueType="num">
                                      <p:cBhvr>
                                        <p:cTn id="57" dur="300" fill="hold"/>
                                        <p:tgtEl>
                                          <p:spTgt spid="14"/>
                                        </p:tgtEl>
                                        <p:attrNameLst>
                                          <p:attrName>ppt_w</p:attrName>
                                        </p:attrNameLst>
                                      </p:cBhvr>
                                      <p:tavLst>
                                        <p:tav tm="0" fmla="#ppt_w*sin(2.5*pi*$)">
                                          <p:val>
                                            <p:fltVal val="0"/>
                                          </p:val>
                                        </p:tav>
                                        <p:tav tm="100000">
                                          <p:val>
                                            <p:fltVal val="1"/>
                                          </p:val>
                                        </p:tav>
                                      </p:tavLst>
                                    </p:anim>
                                    <p:anim calcmode="lin" valueType="num">
                                      <p:cBhvr>
                                        <p:cTn id="58" dur="300" fill="hold"/>
                                        <p:tgtEl>
                                          <p:spTgt spid="14"/>
                                        </p:tgtEl>
                                        <p:attrNameLst>
                                          <p:attrName>ppt_h</p:attrName>
                                        </p:attrNameLst>
                                      </p:cBhvr>
                                      <p:tavLst>
                                        <p:tav tm="0">
                                          <p:val>
                                            <p:strVal val="#ppt_h"/>
                                          </p:val>
                                        </p:tav>
                                        <p:tav tm="100000">
                                          <p:val>
                                            <p:strVal val="#ppt_h"/>
                                          </p:val>
                                        </p:tav>
                                      </p:tavLst>
                                    </p:anim>
                                  </p:childTnLst>
                                </p:cTn>
                              </p:par>
                              <p:par>
                                <p:cTn id="59" presetID="45"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300"/>
                                        <p:tgtEl>
                                          <p:spTgt spid="11"/>
                                        </p:tgtEl>
                                      </p:cBhvr>
                                    </p:animEffect>
                                    <p:anim calcmode="lin" valueType="num">
                                      <p:cBhvr>
                                        <p:cTn id="62" dur="300" fill="hold"/>
                                        <p:tgtEl>
                                          <p:spTgt spid="11"/>
                                        </p:tgtEl>
                                        <p:attrNameLst>
                                          <p:attrName>ppt_w</p:attrName>
                                        </p:attrNameLst>
                                      </p:cBhvr>
                                      <p:tavLst>
                                        <p:tav tm="0" fmla="#ppt_w*sin(2.5*pi*$)">
                                          <p:val>
                                            <p:fltVal val="0"/>
                                          </p:val>
                                        </p:tav>
                                        <p:tav tm="100000">
                                          <p:val>
                                            <p:fltVal val="1"/>
                                          </p:val>
                                        </p:tav>
                                      </p:tavLst>
                                    </p:anim>
                                    <p:anim calcmode="lin" valueType="num">
                                      <p:cBhvr>
                                        <p:cTn id="63" dur="300" fill="hold"/>
                                        <p:tgtEl>
                                          <p:spTgt spid="11"/>
                                        </p:tgtEl>
                                        <p:attrNameLst>
                                          <p:attrName>ppt_h</p:attrName>
                                        </p:attrNameLst>
                                      </p:cBhvr>
                                      <p:tavLst>
                                        <p:tav tm="0">
                                          <p:val>
                                            <p:strVal val="#ppt_h"/>
                                          </p:val>
                                        </p:tav>
                                        <p:tav tm="100000">
                                          <p:val>
                                            <p:strVal val="#ppt_h"/>
                                          </p:val>
                                        </p:tav>
                                      </p:tavLst>
                                    </p:anim>
                                  </p:childTnLst>
                                </p:cTn>
                              </p:par>
                              <p:par>
                                <p:cTn id="64" presetID="45"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300"/>
                                        <p:tgtEl>
                                          <p:spTgt spid="26"/>
                                        </p:tgtEl>
                                      </p:cBhvr>
                                    </p:animEffect>
                                    <p:anim calcmode="lin" valueType="num">
                                      <p:cBhvr>
                                        <p:cTn id="67" dur="300" fill="hold"/>
                                        <p:tgtEl>
                                          <p:spTgt spid="26"/>
                                        </p:tgtEl>
                                        <p:attrNameLst>
                                          <p:attrName>ppt_w</p:attrName>
                                        </p:attrNameLst>
                                      </p:cBhvr>
                                      <p:tavLst>
                                        <p:tav tm="0" fmla="#ppt_w*sin(2.5*pi*$)">
                                          <p:val>
                                            <p:fltVal val="0"/>
                                          </p:val>
                                        </p:tav>
                                        <p:tav tm="100000">
                                          <p:val>
                                            <p:fltVal val="1"/>
                                          </p:val>
                                        </p:tav>
                                      </p:tavLst>
                                    </p:anim>
                                    <p:anim calcmode="lin" valueType="num">
                                      <p:cBhvr>
                                        <p:cTn id="68" dur="300" fill="hold"/>
                                        <p:tgtEl>
                                          <p:spTgt spid="26"/>
                                        </p:tgtEl>
                                        <p:attrNameLst>
                                          <p:attrName>ppt_h</p:attrName>
                                        </p:attrNameLst>
                                      </p:cBhvr>
                                      <p:tavLst>
                                        <p:tav tm="0">
                                          <p:val>
                                            <p:strVal val="#ppt_h"/>
                                          </p:val>
                                        </p:tav>
                                        <p:tav tm="100000">
                                          <p:val>
                                            <p:strVal val="#ppt_h"/>
                                          </p:val>
                                        </p:tav>
                                      </p:tavLst>
                                    </p:anim>
                                  </p:childTnLst>
                                </p:cTn>
                              </p:par>
                              <p:par>
                                <p:cTn id="69" presetID="45" presetClass="entr" presetSubtype="0" fill="hold" grpId="0" nodeType="withEffect">
                                  <p:stCondLst>
                                    <p:cond delay="150"/>
                                  </p:stCondLst>
                                  <p:childTnLst>
                                    <p:set>
                                      <p:cBhvr>
                                        <p:cTn id="70" dur="1" fill="hold">
                                          <p:stCondLst>
                                            <p:cond delay="0"/>
                                          </p:stCondLst>
                                        </p:cTn>
                                        <p:tgtEl>
                                          <p:spTgt spid="108"/>
                                        </p:tgtEl>
                                        <p:attrNameLst>
                                          <p:attrName>style.visibility</p:attrName>
                                        </p:attrNameLst>
                                      </p:cBhvr>
                                      <p:to>
                                        <p:strVal val="visible"/>
                                      </p:to>
                                    </p:set>
                                    <p:animEffect transition="in" filter="fade">
                                      <p:cBhvr>
                                        <p:cTn id="71" dur="300"/>
                                        <p:tgtEl>
                                          <p:spTgt spid="108"/>
                                        </p:tgtEl>
                                      </p:cBhvr>
                                    </p:animEffect>
                                    <p:anim calcmode="lin" valueType="num">
                                      <p:cBhvr>
                                        <p:cTn id="72" dur="300" fill="hold"/>
                                        <p:tgtEl>
                                          <p:spTgt spid="108"/>
                                        </p:tgtEl>
                                        <p:attrNameLst>
                                          <p:attrName>ppt_w</p:attrName>
                                        </p:attrNameLst>
                                      </p:cBhvr>
                                      <p:tavLst>
                                        <p:tav tm="0" fmla="#ppt_w*sin(2.5*pi*$)">
                                          <p:val>
                                            <p:fltVal val="0"/>
                                          </p:val>
                                        </p:tav>
                                        <p:tav tm="100000">
                                          <p:val>
                                            <p:fltVal val="1"/>
                                          </p:val>
                                        </p:tav>
                                      </p:tavLst>
                                    </p:anim>
                                    <p:anim calcmode="lin" valueType="num">
                                      <p:cBhvr>
                                        <p:cTn id="73" dur="300" fill="hold"/>
                                        <p:tgtEl>
                                          <p:spTgt spid="108"/>
                                        </p:tgtEl>
                                        <p:attrNameLst>
                                          <p:attrName>ppt_h</p:attrName>
                                        </p:attrNameLst>
                                      </p:cBhvr>
                                      <p:tavLst>
                                        <p:tav tm="0">
                                          <p:val>
                                            <p:strVal val="#ppt_h"/>
                                          </p:val>
                                        </p:tav>
                                        <p:tav tm="100000">
                                          <p:val>
                                            <p:strVal val="#ppt_h"/>
                                          </p:val>
                                        </p:tav>
                                      </p:tavLst>
                                    </p:anim>
                                  </p:childTnLst>
                                </p:cTn>
                              </p:par>
                            </p:childTnLst>
                          </p:cTn>
                        </p:par>
                        <p:par>
                          <p:cTn id="74" fill="hold">
                            <p:stCondLst>
                              <p:cond delay="1700"/>
                            </p:stCondLst>
                            <p:childTnLst>
                              <p:par>
                                <p:cTn id="75" presetID="23" presetClass="entr" presetSubtype="528" fill="hold" grpId="0" nodeType="afterEffect">
                                  <p:stCondLst>
                                    <p:cond delay="0"/>
                                  </p:stCondLst>
                                  <p:iterate type="lt">
                                    <p:tmPct val="10000"/>
                                  </p:iterate>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 calcmode="lin" valueType="num">
                                      <p:cBhvr>
                                        <p:cTn id="79" dur="500" fill="hold"/>
                                        <p:tgtEl>
                                          <p:spTgt spid="40"/>
                                        </p:tgtEl>
                                        <p:attrNameLst>
                                          <p:attrName>ppt_x</p:attrName>
                                        </p:attrNameLst>
                                      </p:cBhvr>
                                      <p:tavLst>
                                        <p:tav tm="0">
                                          <p:val>
                                            <p:fltVal val="0.5"/>
                                          </p:val>
                                        </p:tav>
                                        <p:tav tm="100000">
                                          <p:val>
                                            <p:strVal val="#ppt_x"/>
                                          </p:val>
                                        </p:tav>
                                      </p:tavLst>
                                    </p:anim>
                                    <p:anim calcmode="lin" valueType="num">
                                      <p:cBhvr>
                                        <p:cTn id="80" dur="500" fill="hold"/>
                                        <p:tgtEl>
                                          <p:spTgt spid="40"/>
                                        </p:tgtEl>
                                        <p:attrNameLst>
                                          <p:attrName>ppt_y</p:attrName>
                                        </p:attrNameLst>
                                      </p:cBhvr>
                                      <p:tavLst>
                                        <p:tav tm="0">
                                          <p:val>
                                            <p:fltVal val="0.5"/>
                                          </p:val>
                                        </p:tav>
                                        <p:tav tm="100000">
                                          <p:val>
                                            <p:strVal val="#ppt_y"/>
                                          </p:val>
                                        </p:tav>
                                      </p:tavLst>
                                    </p:anim>
                                  </p:childTnLst>
                                </p:cTn>
                              </p:par>
                              <p:par>
                                <p:cTn id="81" presetID="45" presetClass="entr" presetSubtype="0" fill="hold" grpId="0" nodeType="withEffect">
                                  <p:stCondLst>
                                    <p:cond delay="15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300"/>
                                        <p:tgtEl>
                                          <p:spTgt spid="32"/>
                                        </p:tgtEl>
                                      </p:cBhvr>
                                    </p:animEffect>
                                    <p:anim calcmode="lin" valueType="num">
                                      <p:cBhvr>
                                        <p:cTn id="84" dur="300" fill="hold"/>
                                        <p:tgtEl>
                                          <p:spTgt spid="32"/>
                                        </p:tgtEl>
                                        <p:attrNameLst>
                                          <p:attrName>ppt_w</p:attrName>
                                        </p:attrNameLst>
                                      </p:cBhvr>
                                      <p:tavLst>
                                        <p:tav tm="0" fmla="#ppt_w*sin(2.5*pi*$)">
                                          <p:val>
                                            <p:fltVal val="0"/>
                                          </p:val>
                                        </p:tav>
                                        <p:tav tm="100000">
                                          <p:val>
                                            <p:fltVal val="1"/>
                                          </p:val>
                                        </p:tav>
                                      </p:tavLst>
                                    </p:anim>
                                    <p:anim calcmode="lin" valueType="num">
                                      <p:cBhvr>
                                        <p:cTn id="85" dur="300" fill="hold"/>
                                        <p:tgtEl>
                                          <p:spTgt spid="32"/>
                                        </p:tgtEl>
                                        <p:attrNameLst>
                                          <p:attrName>ppt_h</p:attrName>
                                        </p:attrNameLst>
                                      </p:cBhvr>
                                      <p:tavLst>
                                        <p:tav tm="0">
                                          <p:val>
                                            <p:strVal val="#ppt_h"/>
                                          </p:val>
                                        </p:tav>
                                        <p:tav tm="100000">
                                          <p:val>
                                            <p:strVal val="#ppt_h"/>
                                          </p:val>
                                        </p:tav>
                                      </p:tavLst>
                                    </p:anim>
                                  </p:childTnLst>
                                </p:cTn>
                              </p:par>
                              <p:par>
                                <p:cTn id="86" presetID="45" presetClass="entr" presetSubtype="0" fill="hold" grpId="0" nodeType="withEffect">
                                  <p:stCondLst>
                                    <p:cond delay="15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300"/>
                                        <p:tgtEl>
                                          <p:spTgt spid="30"/>
                                        </p:tgtEl>
                                      </p:cBhvr>
                                    </p:animEffect>
                                    <p:anim calcmode="lin" valueType="num">
                                      <p:cBhvr>
                                        <p:cTn id="89" dur="300" fill="hold"/>
                                        <p:tgtEl>
                                          <p:spTgt spid="30"/>
                                        </p:tgtEl>
                                        <p:attrNameLst>
                                          <p:attrName>ppt_w</p:attrName>
                                        </p:attrNameLst>
                                      </p:cBhvr>
                                      <p:tavLst>
                                        <p:tav tm="0" fmla="#ppt_w*sin(2.5*pi*$)">
                                          <p:val>
                                            <p:fltVal val="0"/>
                                          </p:val>
                                        </p:tav>
                                        <p:tav tm="100000">
                                          <p:val>
                                            <p:fltVal val="1"/>
                                          </p:val>
                                        </p:tav>
                                      </p:tavLst>
                                    </p:anim>
                                    <p:anim calcmode="lin" valueType="num">
                                      <p:cBhvr>
                                        <p:cTn id="90" dur="300" fill="hold"/>
                                        <p:tgtEl>
                                          <p:spTgt spid="30"/>
                                        </p:tgtEl>
                                        <p:attrNameLst>
                                          <p:attrName>ppt_h</p:attrName>
                                        </p:attrNameLst>
                                      </p:cBhvr>
                                      <p:tavLst>
                                        <p:tav tm="0">
                                          <p:val>
                                            <p:strVal val="#ppt_h"/>
                                          </p:val>
                                        </p:tav>
                                        <p:tav tm="100000">
                                          <p:val>
                                            <p:strVal val="#ppt_h"/>
                                          </p:val>
                                        </p:tav>
                                      </p:tavLst>
                                    </p:anim>
                                  </p:childTnLst>
                                </p:cTn>
                              </p:par>
                              <p:par>
                                <p:cTn id="91" presetID="45" presetClass="entr" presetSubtype="0" fill="hold" grpId="0" nodeType="withEffect">
                                  <p:stCondLst>
                                    <p:cond delay="300"/>
                                  </p:stCondLst>
                                  <p:childTnLst>
                                    <p:set>
                                      <p:cBhvr>
                                        <p:cTn id="92" dur="1" fill="hold">
                                          <p:stCondLst>
                                            <p:cond delay="0"/>
                                          </p:stCondLst>
                                        </p:cTn>
                                        <p:tgtEl>
                                          <p:spTgt spid="109"/>
                                        </p:tgtEl>
                                        <p:attrNameLst>
                                          <p:attrName>style.visibility</p:attrName>
                                        </p:attrNameLst>
                                      </p:cBhvr>
                                      <p:to>
                                        <p:strVal val="visible"/>
                                      </p:to>
                                    </p:set>
                                    <p:animEffect transition="in" filter="fade">
                                      <p:cBhvr>
                                        <p:cTn id="93" dur="300"/>
                                        <p:tgtEl>
                                          <p:spTgt spid="109"/>
                                        </p:tgtEl>
                                      </p:cBhvr>
                                    </p:animEffect>
                                    <p:anim calcmode="lin" valueType="num">
                                      <p:cBhvr>
                                        <p:cTn id="94" dur="300" fill="hold"/>
                                        <p:tgtEl>
                                          <p:spTgt spid="109"/>
                                        </p:tgtEl>
                                        <p:attrNameLst>
                                          <p:attrName>ppt_w</p:attrName>
                                        </p:attrNameLst>
                                      </p:cBhvr>
                                      <p:tavLst>
                                        <p:tav tm="0" fmla="#ppt_w*sin(2.5*pi*$)">
                                          <p:val>
                                            <p:fltVal val="0"/>
                                          </p:val>
                                        </p:tav>
                                        <p:tav tm="100000">
                                          <p:val>
                                            <p:fltVal val="1"/>
                                          </p:val>
                                        </p:tav>
                                      </p:tavLst>
                                    </p:anim>
                                    <p:anim calcmode="lin" valueType="num">
                                      <p:cBhvr>
                                        <p:cTn id="95" dur="300" fill="hold"/>
                                        <p:tgtEl>
                                          <p:spTgt spid="109"/>
                                        </p:tgtEl>
                                        <p:attrNameLst>
                                          <p:attrName>ppt_h</p:attrName>
                                        </p:attrNameLst>
                                      </p:cBhvr>
                                      <p:tavLst>
                                        <p:tav tm="0">
                                          <p:val>
                                            <p:strVal val="#ppt_h"/>
                                          </p:val>
                                        </p:tav>
                                        <p:tav tm="100000">
                                          <p:val>
                                            <p:strVal val="#ppt_h"/>
                                          </p:val>
                                        </p:tav>
                                      </p:tavLst>
                                    </p:anim>
                                  </p:childTnLst>
                                </p:cTn>
                              </p:par>
                              <p:par>
                                <p:cTn id="96" presetID="45" presetClass="entr" presetSubtype="0" fill="hold" grpId="0" nodeType="withEffect">
                                  <p:stCondLst>
                                    <p:cond delay="30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300"/>
                                        <p:tgtEl>
                                          <p:spTgt spid="24"/>
                                        </p:tgtEl>
                                      </p:cBhvr>
                                    </p:animEffect>
                                    <p:anim calcmode="lin" valueType="num">
                                      <p:cBhvr>
                                        <p:cTn id="99" dur="300" fill="hold"/>
                                        <p:tgtEl>
                                          <p:spTgt spid="24"/>
                                        </p:tgtEl>
                                        <p:attrNameLst>
                                          <p:attrName>ppt_w</p:attrName>
                                        </p:attrNameLst>
                                      </p:cBhvr>
                                      <p:tavLst>
                                        <p:tav tm="0" fmla="#ppt_w*sin(2.5*pi*$)">
                                          <p:val>
                                            <p:fltVal val="0"/>
                                          </p:val>
                                        </p:tav>
                                        <p:tav tm="100000">
                                          <p:val>
                                            <p:fltVal val="1"/>
                                          </p:val>
                                        </p:tav>
                                      </p:tavLst>
                                    </p:anim>
                                    <p:anim calcmode="lin" valueType="num">
                                      <p:cBhvr>
                                        <p:cTn id="100" dur="300" fill="hold"/>
                                        <p:tgtEl>
                                          <p:spTgt spid="24"/>
                                        </p:tgtEl>
                                        <p:attrNameLst>
                                          <p:attrName>ppt_h</p:attrName>
                                        </p:attrNameLst>
                                      </p:cBhvr>
                                      <p:tavLst>
                                        <p:tav tm="0">
                                          <p:val>
                                            <p:strVal val="#ppt_h"/>
                                          </p:val>
                                        </p:tav>
                                        <p:tav tm="100000">
                                          <p:val>
                                            <p:strVal val="#ppt_h"/>
                                          </p:val>
                                        </p:tav>
                                      </p:tavLst>
                                    </p:anim>
                                  </p:childTnLst>
                                </p:cTn>
                              </p:par>
                              <p:par>
                                <p:cTn id="101" presetID="45" presetClass="entr" presetSubtype="0" fill="hold" grpId="0" nodeType="withEffect">
                                  <p:stCondLst>
                                    <p:cond delay="30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300"/>
                                        <p:tgtEl>
                                          <p:spTgt spid="21"/>
                                        </p:tgtEl>
                                      </p:cBhvr>
                                    </p:animEffect>
                                    <p:anim calcmode="lin" valueType="num">
                                      <p:cBhvr>
                                        <p:cTn id="104" dur="300" fill="hold"/>
                                        <p:tgtEl>
                                          <p:spTgt spid="21"/>
                                        </p:tgtEl>
                                        <p:attrNameLst>
                                          <p:attrName>ppt_w</p:attrName>
                                        </p:attrNameLst>
                                      </p:cBhvr>
                                      <p:tavLst>
                                        <p:tav tm="0" fmla="#ppt_w*sin(2.5*pi*$)">
                                          <p:val>
                                            <p:fltVal val="0"/>
                                          </p:val>
                                        </p:tav>
                                        <p:tav tm="100000">
                                          <p:val>
                                            <p:fltVal val="1"/>
                                          </p:val>
                                        </p:tav>
                                      </p:tavLst>
                                    </p:anim>
                                    <p:anim calcmode="lin" valueType="num">
                                      <p:cBhvr>
                                        <p:cTn id="105" dur="300" fill="hold"/>
                                        <p:tgtEl>
                                          <p:spTgt spid="21"/>
                                        </p:tgtEl>
                                        <p:attrNameLst>
                                          <p:attrName>ppt_h</p:attrName>
                                        </p:attrNameLst>
                                      </p:cBhvr>
                                      <p:tavLst>
                                        <p:tav tm="0">
                                          <p:val>
                                            <p:strVal val="#ppt_h"/>
                                          </p:val>
                                        </p:tav>
                                        <p:tav tm="100000">
                                          <p:val>
                                            <p:strVal val="#ppt_h"/>
                                          </p:val>
                                        </p:tav>
                                      </p:tavLst>
                                    </p:anim>
                                  </p:childTnLst>
                                </p:cTn>
                              </p:par>
                              <p:par>
                                <p:cTn id="106" presetID="45" presetClass="entr" presetSubtype="0" fill="hold" grpId="0" nodeType="withEffect">
                                  <p:stCondLst>
                                    <p:cond delay="450"/>
                                  </p:stCondLst>
                                  <p:childTnLst>
                                    <p:set>
                                      <p:cBhvr>
                                        <p:cTn id="107" dur="1" fill="hold">
                                          <p:stCondLst>
                                            <p:cond delay="0"/>
                                          </p:stCondLst>
                                        </p:cTn>
                                        <p:tgtEl>
                                          <p:spTgt spid="107"/>
                                        </p:tgtEl>
                                        <p:attrNameLst>
                                          <p:attrName>style.visibility</p:attrName>
                                        </p:attrNameLst>
                                      </p:cBhvr>
                                      <p:to>
                                        <p:strVal val="visible"/>
                                      </p:to>
                                    </p:set>
                                    <p:animEffect transition="in" filter="fade">
                                      <p:cBhvr>
                                        <p:cTn id="108" dur="300"/>
                                        <p:tgtEl>
                                          <p:spTgt spid="107"/>
                                        </p:tgtEl>
                                      </p:cBhvr>
                                    </p:animEffect>
                                    <p:anim calcmode="lin" valueType="num">
                                      <p:cBhvr>
                                        <p:cTn id="109" dur="300" fill="hold"/>
                                        <p:tgtEl>
                                          <p:spTgt spid="107"/>
                                        </p:tgtEl>
                                        <p:attrNameLst>
                                          <p:attrName>ppt_w</p:attrName>
                                        </p:attrNameLst>
                                      </p:cBhvr>
                                      <p:tavLst>
                                        <p:tav tm="0" fmla="#ppt_w*sin(2.5*pi*$)">
                                          <p:val>
                                            <p:fltVal val="0"/>
                                          </p:val>
                                        </p:tav>
                                        <p:tav tm="100000">
                                          <p:val>
                                            <p:fltVal val="1"/>
                                          </p:val>
                                        </p:tav>
                                      </p:tavLst>
                                    </p:anim>
                                    <p:anim calcmode="lin" valueType="num">
                                      <p:cBhvr>
                                        <p:cTn id="110" dur="300" fill="hold"/>
                                        <p:tgtEl>
                                          <p:spTgt spid="107"/>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450"/>
                                  </p:stCondLst>
                                  <p:childTnLst>
                                    <p:set>
                                      <p:cBhvr>
                                        <p:cTn id="112" dur="1" fill="hold">
                                          <p:stCondLst>
                                            <p:cond delay="0"/>
                                          </p:stCondLst>
                                        </p:cTn>
                                        <p:tgtEl>
                                          <p:spTgt spid="12"/>
                                        </p:tgtEl>
                                        <p:attrNameLst>
                                          <p:attrName>style.visibility</p:attrName>
                                        </p:attrNameLst>
                                      </p:cBhvr>
                                      <p:to>
                                        <p:strVal val="visible"/>
                                      </p:to>
                                    </p:set>
                                    <p:animEffect transition="in" filter="fade">
                                      <p:cBhvr>
                                        <p:cTn id="113" dur="300"/>
                                        <p:tgtEl>
                                          <p:spTgt spid="12"/>
                                        </p:tgtEl>
                                      </p:cBhvr>
                                    </p:animEffect>
                                    <p:anim calcmode="lin" valueType="num">
                                      <p:cBhvr>
                                        <p:cTn id="114" dur="300" fill="hold"/>
                                        <p:tgtEl>
                                          <p:spTgt spid="12"/>
                                        </p:tgtEl>
                                        <p:attrNameLst>
                                          <p:attrName>ppt_w</p:attrName>
                                        </p:attrNameLst>
                                      </p:cBhvr>
                                      <p:tavLst>
                                        <p:tav tm="0" fmla="#ppt_w*sin(2.5*pi*$)">
                                          <p:val>
                                            <p:fltVal val="0"/>
                                          </p:val>
                                        </p:tav>
                                        <p:tav tm="100000">
                                          <p:val>
                                            <p:fltVal val="1"/>
                                          </p:val>
                                        </p:tav>
                                      </p:tavLst>
                                    </p:anim>
                                    <p:anim calcmode="lin" valueType="num">
                                      <p:cBhvr>
                                        <p:cTn id="115" dur="300" fill="hold"/>
                                        <p:tgtEl>
                                          <p:spTgt spid="12"/>
                                        </p:tgtEl>
                                        <p:attrNameLst>
                                          <p:attrName>ppt_h</p:attrName>
                                        </p:attrNameLst>
                                      </p:cBhvr>
                                      <p:tavLst>
                                        <p:tav tm="0">
                                          <p:val>
                                            <p:strVal val="#ppt_h"/>
                                          </p:val>
                                        </p:tav>
                                        <p:tav tm="100000">
                                          <p:val>
                                            <p:strVal val="#ppt_h"/>
                                          </p:val>
                                        </p:tav>
                                      </p:tavLst>
                                    </p:anim>
                                  </p:childTnLst>
                                </p:cTn>
                              </p:par>
                              <p:par>
                                <p:cTn id="116" presetID="45" presetClass="entr" presetSubtype="0" fill="hold" grpId="0" nodeType="withEffect">
                                  <p:stCondLst>
                                    <p:cond delay="450"/>
                                  </p:stCondLst>
                                  <p:childTnLst>
                                    <p:set>
                                      <p:cBhvr>
                                        <p:cTn id="117" dur="1" fill="hold">
                                          <p:stCondLst>
                                            <p:cond delay="0"/>
                                          </p:stCondLst>
                                        </p:cTn>
                                        <p:tgtEl>
                                          <p:spTgt spid="19"/>
                                        </p:tgtEl>
                                        <p:attrNameLst>
                                          <p:attrName>style.visibility</p:attrName>
                                        </p:attrNameLst>
                                      </p:cBhvr>
                                      <p:to>
                                        <p:strVal val="visible"/>
                                      </p:to>
                                    </p:set>
                                    <p:animEffect transition="in" filter="fade">
                                      <p:cBhvr>
                                        <p:cTn id="118" dur="300"/>
                                        <p:tgtEl>
                                          <p:spTgt spid="19"/>
                                        </p:tgtEl>
                                      </p:cBhvr>
                                    </p:animEffect>
                                    <p:anim calcmode="lin" valueType="num">
                                      <p:cBhvr>
                                        <p:cTn id="119" dur="300" fill="hold"/>
                                        <p:tgtEl>
                                          <p:spTgt spid="19"/>
                                        </p:tgtEl>
                                        <p:attrNameLst>
                                          <p:attrName>ppt_w</p:attrName>
                                        </p:attrNameLst>
                                      </p:cBhvr>
                                      <p:tavLst>
                                        <p:tav tm="0" fmla="#ppt_w*sin(2.5*pi*$)">
                                          <p:val>
                                            <p:fltVal val="0"/>
                                          </p:val>
                                        </p:tav>
                                        <p:tav tm="100000">
                                          <p:val>
                                            <p:fltVal val="1"/>
                                          </p:val>
                                        </p:tav>
                                      </p:tavLst>
                                    </p:anim>
                                    <p:anim calcmode="lin" valueType="num">
                                      <p:cBhvr>
                                        <p:cTn id="120" dur="300" fill="hold"/>
                                        <p:tgtEl>
                                          <p:spTgt spid="19"/>
                                        </p:tgtEl>
                                        <p:attrNameLst>
                                          <p:attrName>ppt_h</p:attrName>
                                        </p:attrNameLst>
                                      </p:cBhvr>
                                      <p:tavLst>
                                        <p:tav tm="0">
                                          <p:val>
                                            <p:strVal val="#ppt_h"/>
                                          </p:val>
                                        </p:tav>
                                        <p:tav tm="100000">
                                          <p:val>
                                            <p:strVal val="#ppt_h"/>
                                          </p:val>
                                        </p:tav>
                                      </p:tavLst>
                                    </p:anim>
                                  </p:childTnLst>
                                </p:cTn>
                              </p:par>
                              <p:par>
                                <p:cTn id="121" presetID="45" presetClass="entr" presetSubtype="0" fill="hold" grpId="0" nodeType="withEffect">
                                  <p:stCondLst>
                                    <p:cond delay="60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300"/>
                                        <p:tgtEl>
                                          <p:spTgt spid="29"/>
                                        </p:tgtEl>
                                      </p:cBhvr>
                                    </p:animEffect>
                                    <p:anim calcmode="lin" valueType="num">
                                      <p:cBhvr>
                                        <p:cTn id="124" dur="300" fill="hold"/>
                                        <p:tgtEl>
                                          <p:spTgt spid="29"/>
                                        </p:tgtEl>
                                        <p:attrNameLst>
                                          <p:attrName>ppt_w</p:attrName>
                                        </p:attrNameLst>
                                      </p:cBhvr>
                                      <p:tavLst>
                                        <p:tav tm="0" fmla="#ppt_w*sin(2.5*pi*$)">
                                          <p:val>
                                            <p:fltVal val="0"/>
                                          </p:val>
                                        </p:tav>
                                        <p:tav tm="100000">
                                          <p:val>
                                            <p:fltVal val="1"/>
                                          </p:val>
                                        </p:tav>
                                      </p:tavLst>
                                    </p:anim>
                                    <p:anim calcmode="lin" valueType="num">
                                      <p:cBhvr>
                                        <p:cTn id="125" dur="300" fill="hold"/>
                                        <p:tgtEl>
                                          <p:spTgt spid="29"/>
                                        </p:tgtEl>
                                        <p:attrNameLst>
                                          <p:attrName>ppt_h</p:attrName>
                                        </p:attrNameLst>
                                      </p:cBhvr>
                                      <p:tavLst>
                                        <p:tav tm="0">
                                          <p:val>
                                            <p:strVal val="#ppt_h"/>
                                          </p:val>
                                        </p:tav>
                                        <p:tav tm="100000">
                                          <p:val>
                                            <p:strVal val="#ppt_h"/>
                                          </p:val>
                                        </p:tav>
                                      </p:tavLst>
                                    </p:anim>
                                  </p:childTnLst>
                                </p:cTn>
                              </p:par>
                              <p:par>
                                <p:cTn id="126" presetID="45" presetClass="entr" presetSubtype="0" fill="hold" grpId="0" nodeType="withEffect">
                                  <p:stCondLst>
                                    <p:cond delay="600"/>
                                  </p:stCondLst>
                                  <p:childTnLst>
                                    <p:set>
                                      <p:cBhvr>
                                        <p:cTn id="127" dur="1" fill="hold">
                                          <p:stCondLst>
                                            <p:cond delay="0"/>
                                          </p:stCondLst>
                                        </p:cTn>
                                        <p:tgtEl>
                                          <p:spTgt spid="112"/>
                                        </p:tgtEl>
                                        <p:attrNameLst>
                                          <p:attrName>style.visibility</p:attrName>
                                        </p:attrNameLst>
                                      </p:cBhvr>
                                      <p:to>
                                        <p:strVal val="visible"/>
                                      </p:to>
                                    </p:set>
                                    <p:animEffect transition="in" filter="fade">
                                      <p:cBhvr>
                                        <p:cTn id="128" dur="300"/>
                                        <p:tgtEl>
                                          <p:spTgt spid="112"/>
                                        </p:tgtEl>
                                      </p:cBhvr>
                                    </p:animEffect>
                                    <p:anim calcmode="lin" valueType="num">
                                      <p:cBhvr>
                                        <p:cTn id="129" dur="300" fill="hold"/>
                                        <p:tgtEl>
                                          <p:spTgt spid="112"/>
                                        </p:tgtEl>
                                        <p:attrNameLst>
                                          <p:attrName>ppt_w</p:attrName>
                                        </p:attrNameLst>
                                      </p:cBhvr>
                                      <p:tavLst>
                                        <p:tav tm="0" fmla="#ppt_w*sin(2.5*pi*$)">
                                          <p:val>
                                            <p:fltVal val="0"/>
                                          </p:val>
                                        </p:tav>
                                        <p:tav tm="100000">
                                          <p:val>
                                            <p:fltVal val="1"/>
                                          </p:val>
                                        </p:tav>
                                      </p:tavLst>
                                    </p:anim>
                                    <p:anim calcmode="lin" valueType="num">
                                      <p:cBhvr>
                                        <p:cTn id="130" dur="300" fill="hold"/>
                                        <p:tgtEl>
                                          <p:spTgt spid="112"/>
                                        </p:tgtEl>
                                        <p:attrNameLst>
                                          <p:attrName>ppt_h</p:attrName>
                                        </p:attrNameLst>
                                      </p:cBhvr>
                                      <p:tavLst>
                                        <p:tav tm="0">
                                          <p:val>
                                            <p:strVal val="#ppt_h"/>
                                          </p:val>
                                        </p:tav>
                                        <p:tav tm="100000">
                                          <p:val>
                                            <p:strVal val="#ppt_h"/>
                                          </p:val>
                                        </p:tav>
                                      </p:tavLst>
                                    </p:anim>
                                  </p:childTnLst>
                                </p:cTn>
                              </p:par>
                              <p:par>
                                <p:cTn id="131" presetID="45" presetClass="entr" presetSubtype="0" fill="hold" grpId="0" nodeType="withEffect">
                                  <p:stCondLst>
                                    <p:cond delay="60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300"/>
                                        <p:tgtEl>
                                          <p:spTgt spid="16"/>
                                        </p:tgtEl>
                                      </p:cBhvr>
                                    </p:animEffect>
                                    <p:anim calcmode="lin" valueType="num">
                                      <p:cBhvr>
                                        <p:cTn id="134" dur="300" fill="hold"/>
                                        <p:tgtEl>
                                          <p:spTgt spid="16"/>
                                        </p:tgtEl>
                                        <p:attrNameLst>
                                          <p:attrName>ppt_w</p:attrName>
                                        </p:attrNameLst>
                                      </p:cBhvr>
                                      <p:tavLst>
                                        <p:tav tm="0" fmla="#ppt_w*sin(2.5*pi*$)">
                                          <p:val>
                                            <p:fltVal val="0"/>
                                          </p:val>
                                        </p:tav>
                                        <p:tav tm="100000">
                                          <p:val>
                                            <p:fltVal val="1"/>
                                          </p:val>
                                        </p:tav>
                                      </p:tavLst>
                                    </p:anim>
                                    <p:anim calcmode="lin" valueType="num">
                                      <p:cBhvr>
                                        <p:cTn id="135" dur="300" fill="hold"/>
                                        <p:tgtEl>
                                          <p:spTgt spid="16"/>
                                        </p:tgtEl>
                                        <p:attrNameLst>
                                          <p:attrName>ppt_h</p:attrName>
                                        </p:attrNameLst>
                                      </p:cBhvr>
                                      <p:tavLst>
                                        <p:tav tm="0">
                                          <p:val>
                                            <p:strVal val="#ppt_h"/>
                                          </p:val>
                                        </p:tav>
                                        <p:tav tm="100000">
                                          <p:val>
                                            <p:strVal val="#ppt_h"/>
                                          </p:val>
                                        </p:tav>
                                      </p:tavLst>
                                    </p:anim>
                                  </p:childTnLst>
                                </p:cTn>
                              </p:par>
                            </p:childTnLst>
                          </p:cTn>
                        </p:par>
                        <p:par>
                          <p:cTn id="136" fill="hold">
                            <p:stCondLst>
                              <p:cond delay="2600"/>
                            </p:stCondLst>
                            <p:childTnLst>
                              <p:par>
                                <p:cTn id="137" presetID="10" presetClass="entr" presetSubtype="0" fill="hold" nodeType="afterEffect">
                                  <p:stCondLst>
                                    <p:cond delay="0"/>
                                  </p:stCondLst>
                                  <p:childTnLst>
                                    <p:set>
                                      <p:cBhvr>
                                        <p:cTn id="138" dur="1" fill="hold">
                                          <p:stCondLst>
                                            <p:cond delay="0"/>
                                          </p:stCondLst>
                                        </p:cTn>
                                        <p:tgtEl>
                                          <p:spTgt spid="54"/>
                                        </p:tgtEl>
                                        <p:attrNameLst>
                                          <p:attrName>style.visibility</p:attrName>
                                        </p:attrNameLst>
                                      </p:cBhvr>
                                      <p:to>
                                        <p:strVal val="visible"/>
                                      </p:to>
                                    </p:set>
                                    <p:animEffect transition="in" filter="fade">
                                      <p:cBhvr>
                                        <p:cTn id="139" dur="500"/>
                                        <p:tgtEl>
                                          <p:spTgt spid="54"/>
                                        </p:tgtEl>
                                      </p:cBhvr>
                                    </p:animEffect>
                                  </p:childTnLst>
                                </p:cTn>
                              </p:par>
                              <p:par>
                                <p:cTn id="140" presetID="10" presetClass="entr" presetSubtype="0" fill="hold" nodeType="withEffect">
                                  <p:stCondLst>
                                    <p:cond delay="0"/>
                                  </p:stCondLst>
                                  <p:childTnLst>
                                    <p:set>
                                      <p:cBhvr>
                                        <p:cTn id="141" dur="1" fill="hold">
                                          <p:stCondLst>
                                            <p:cond delay="0"/>
                                          </p:stCondLst>
                                        </p:cTn>
                                        <p:tgtEl>
                                          <p:spTgt spid="53"/>
                                        </p:tgtEl>
                                        <p:attrNameLst>
                                          <p:attrName>style.visibility</p:attrName>
                                        </p:attrNameLst>
                                      </p:cBhvr>
                                      <p:to>
                                        <p:strVal val="visible"/>
                                      </p:to>
                                    </p:set>
                                    <p:animEffect transition="in" filter="fade">
                                      <p:cBhvr>
                                        <p:cTn id="142" dur="500"/>
                                        <p:tgtEl>
                                          <p:spTgt spid="53"/>
                                        </p:tgtEl>
                                      </p:cBhvr>
                                    </p:animEffect>
                                  </p:childTnLst>
                                </p:cTn>
                              </p:par>
                            </p:childTnLst>
                          </p:cTn>
                        </p:par>
                        <p:par>
                          <p:cTn id="143" fill="hold">
                            <p:stCondLst>
                              <p:cond delay="3100"/>
                            </p:stCondLst>
                            <p:childTnLst>
                              <p:par>
                                <p:cTn id="144" presetID="47" presetClass="entr" presetSubtype="0" fill="hold" grpId="0" nodeType="afterEffect">
                                  <p:stCondLst>
                                    <p:cond delay="0"/>
                                  </p:stCondLst>
                                  <p:childTnLst>
                                    <p:set>
                                      <p:cBhvr>
                                        <p:cTn id="145" dur="1" fill="hold">
                                          <p:stCondLst>
                                            <p:cond delay="0"/>
                                          </p:stCondLst>
                                        </p:cTn>
                                        <p:tgtEl>
                                          <p:spTgt spid="62"/>
                                        </p:tgtEl>
                                        <p:attrNameLst>
                                          <p:attrName>style.visibility</p:attrName>
                                        </p:attrNameLst>
                                      </p:cBhvr>
                                      <p:to>
                                        <p:strVal val="visible"/>
                                      </p:to>
                                    </p:set>
                                    <p:animEffect transition="in" filter="fade">
                                      <p:cBhvr>
                                        <p:cTn id="146" dur="1000"/>
                                        <p:tgtEl>
                                          <p:spTgt spid="62"/>
                                        </p:tgtEl>
                                      </p:cBhvr>
                                    </p:animEffect>
                                    <p:anim calcmode="lin" valueType="num">
                                      <p:cBhvr>
                                        <p:cTn id="147" dur="1000" fill="hold"/>
                                        <p:tgtEl>
                                          <p:spTgt spid="62"/>
                                        </p:tgtEl>
                                        <p:attrNameLst>
                                          <p:attrName>ppt_x</p:attrName>
                                        </p:attrNameLst>
                                      </p:cBhvr>
                                      <p:tavLst>
                                        <p:tav tm="0">
                                          <p:val>
                                            <p:strVal val="#ppt_x"/>
                                          </p:val>
                                        </p:tav>
                                        <p:tav tm="100000">
                                          <p:val>
                                            <p:strVal val="#ppt_x"/>
                                          </p:val>
                                        </p:tav>
                                      </p:tavLst>
                                    </p:anim>
                                    <p:anim calcmode="lin" valueType="num">
                                      <p:cBhvr>
                                        <p:cTn id="148"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49" repeatCount="indefinite" fill="hold" display="0">
                  <p:stCondLst>
                    <p:cond delay="indefinite"/>
                  </p:stCondLst>
                  <p:endCondLst>
                    <p:cond evt="onStopAudio" delay="0">
                      <p:tgtEl>
                        <p:sldTgt/>
                      </p:tgtEl>
                    </p:cond>
                  </p:endCondLst>
                </p:cTn>
                <p:tgtEl>
                  <p:spTgt spid="3"/>
                </p:tgtEl>
              </p:cMediaNode>
            </p:audio>
          </p:childTnLst>
        </p:cTn>
      </p:par>
    </p:tnLst>
    <p:bldLst>
      <p:bldP spid="40" grpId="0"/>
      <p:bldP spid="62" grpId="0"/>
      <p:bldP spid="107" grpId="0" animBg="1"/>
      <p:bldP spid="108" grpId="0" animBg="1"/>
      <p:bldP spid="109" grpId="0" animBg="1"/>
      <p:bldP spid="110" grpId="0" animBg="1"/>
      <p:bldP spid="111" grpId="0" animBg="1"/>
      <p:bldP spid="112" grpId="0" animBg="1"/>
      <p:bldP spid="114" grpId="0" animBg="1"/>
      <p:bldP spid="9" grpId="0" animBg="1"/>
      <p:bldP spid="10" grpId="0" animBg="1"/>
      <p:bldP spid="11" grpId="0" animBg="1"/>
      <p:bldP spid="12" grpId="0" animBg="1"/>
      <p:bldP spid="13" grpId="0" animBg="1"/>
      <p:bldP spid="14" grpId="0" animBg="1"/>
      <p:bldP spid="16"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2" grpId="0" animBg="1"/>
      <p:bldP spid="33" grpId="0" animBg="1"/>
      <p:bldP spid="35" grpId="0" animBg="1"/>
      <p:bldP spid="3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
        <p:nvSpPr>
          <p:cNvPr id="62" name="TextBox 61"/>
          <p:cNvSpPr txBox="1"/>
          <p:nvPr/>
        </p:nvSpPr>
        <p:spPr>
          <a:xfrm>
            <a:off x="4679564" y="1457278"/>
            <a:ext cx="1052195" cy="1938020"/>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b="0" dirty="0" smtClean="0">
                <a:solidFill>
                  <a:schemeClr val="accent3"/>
                </a:solidFill>
                <a:latin typeface="方正粗黑宋简体" panose="02000000000000000000" charset="-122"/>
                <a:ea typeface="方正粗黑宋简体" panose="02000000000000000000" charset="-122"/>
              </a:rPr>
              <a:t>3</a:t>
            </a:r>
            <a:endParaRPr lang="zh-CN" altLang="en-US" sz="12000" b="0" dirty="0">
              <a:solidFill>
                <a:schemeClr val="accent3"/>
              </a:solidFill>
              <a:latin typeface="方正粗黑宋简体" panose="02000000000000000000" charset="-122"/>
              <a:ea typeface="方正粗黑宋简体" panose="02000000000000000000" charset="-122"/>
            </a:endParaRPr>
          </a:p>
        </p:txBody>
      </p:sp>
      <p:sp>
        <p:nvSpPr>
          <p:cNvPr id="64" name="文本框 78"/>
          <p:cNvSpPr txBox="1"/>
          <p:nvPr/>
        </p:nvSpPr>
        <p:spPr>
          <a:xfrm>
            <a:off x="4249603" y="3781522"/>
            <a:ext cx="4754880" cy="1198880"/>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b="0" dirty="0" smtClean="0">
                <a:solidFill>
                  <a:schemeClr val="accent3"/>
                </a:solidFill>
                <a:latin typeface="方正粗黑宋简体" panose="02000000000000000000" charset="-122"/>
                <a:ea typeface="方正粗黑宋简体" panose="02000000000000000000" charset="-122"/>
              </a:rPr>
              <a:t>说应用</a:t>
            </a:r>
            <a:r>
              <a:rPr lang="zh-CN" altLang="en-US" sz="7200" b="0" dirty="0">
                <a:solidFill>
                  <a:schemeClr val="accent3"/>
                </a:solidFill>
                <a:latin typeface="方正粗黑宋简体" panose="02000000000000000000" charset="-122"/>
                <a:ea typeface="方正粗黑宋简体" panose="02000000000000000000" charset="-122"/>
              </a:rPr>
              <a:t>过程</a:t>
            </a: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gr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grpSp>
        <p:nvGrpSpPr>
          <p:cNvPr id="81" name="组合 80"/>
          <p:cNvGrpSpPr/>
          <p:nvPr/>
        </p:nvGrpSpPr>
        <p:grpSpPr>
          <a:xfrm rot="13396910" flipV="1">
            <a:off x="8842216" y="4292225"/>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127760" y="202565"/>
            <a:ext cx="2820035" cy="368300"/>
          </a:xfrm>
          <a:prstGeom prst="rect">
            <a:avLst/>
          </a:prstGeom>
        </p:spPr>
        <p:txBody>
          <a:bodyPr wrap="square">
            <a:spAutoFit/>
          </a:bodyPr>
          <a:lstStyle/>
          <a:p>
            <a:r>
              <a:rPr lang="zh-CN" altLang="en-US" dirty="0" smtClean="0">
                <a:solidFill>
                  <a:prstClr val="black">
                    <a:lumMod val="75000"/>
                    <a:lumOff val="25000"/>
                  </a:prstClr>
                </a:solidFill>
                <a:latin typeface="inpin heiti" charset="-122"/>
                <a:ea typeface="inpin heiti" charset="-122"/>
                <a:sym typeface="+mn-ea"/>
              </a:rPr>
              <a:t>B1技术支持的测试与练习</a:t>
            </a:r>
            <a:endParaRPr lang="zh-CN" altLang="en-US" dirty="0">
              <a:solidFill>
                <a:prstClr val="black">
                  <a:lumMod val="75000"/>
                  <a:lumOff val="25000"/>
                </a:prstClr>
              </a:solidFill>
              <a:latin typeface="inpin heiti" charset="-122"/>
              <a:ea typeface="inpin heiti" charset="-122"/>
            </a:endParaRPr>
          </a:p>
        </p:txBody>
      </p:sp>
      <p:grpSp>
        <p:nvGrpSpPr>
          <p:cNvPr id="3" name="组合 2"/>
          <p:cNvGrpSpPr/>
          <p:nvPr/>
        </p:nvGrpSpPr>
        <p:grpSpPr>
          <a:xfrm>
            <a:off x="4001817" y="266644"/>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grpSp>
      <p:sp>
        <p:nvSpPr>
          <p:cNvPr id="7" name="Freeform 28"/>
          <p:cNvSpPr/>
          <p:nvPr/>
        </p:nvSpPr>
        <p:spPr>
          <a:xfrm>
            <a:off x="4165600" y="1657350"/>
            <a:ext cx="2626995" cy="1869440"/>
          </a:xfrm>
          <a:custGeom>
            <a:avLst/>
            <a:gdLst>
              <a:gd name="connsiteX0" fmla="*/ 0 w 812800"/>
              <a:gd name="connsiteY0" fmla="*/ 526243 h 1982510"/>
              <a:gd name="connsiteX1" fmla="*/ 194733 w 812800"/>
              <a:gd name="connsiteY1" fmla="*/ 441576 h 1982510"/>
              <a:gd name="connsiteX2" fmla="*/ 321733 w 812800"/>
              <a:gd name="connsiteY2" fmla="*/ 314576 h 1982510"/>
              <a:gd name="connsiteX3" fmla="*/ 414867 w 812800"/>
              <a:gd name="connsiteY3" fmla="*/ 111376 h 1982510"/>
              <a:gd name="connsiteX4" fmla="*/ 550333 w 812800"/>
              <a:gd name="connsiteY4" fmla="*/ 9776 h 1982510"/>
              <a:gd name="connsiteX5" fmla="*/ 668867 w 812800"/>
              <a:gd name="connsiteY5" fmla="*/ 9776 h 1982510"/>
              <a:gd name="connsiteX6" fmla="*/ 770467 w 812800"/>
              <a:gd name="connsiteY6" fmla="*/ 60576 h 1982510"/>
              <a:gd name="connsiteX7" fmla="*/ 812800 w 812800"/>
              <a:gd name="connsiteY7" fmla="*/ 187576 h 1982510"/>
              <a:gd name="connsiteX8" fmla="*/ 770467 w 812800"/>
              <a:gd name="connsiteY8" fmla="*/ 348443 h 1982510"/>
              <a:gd name="connsiteX9" fmla="*/ 609600 w 812800"/>
              <a:gd name="connsiteY9" fmla="*/ 619376 h 1982510"/>
              <a:gd name="connsiteX10" fmla="*/ 431800 w 812800"/>
              <a:gd name="connsiteY10" fmla="*/ 924176 h 1982510"/>
              <a:gd name="connsiteX11" fmla="*/ 347133 w 812800"/>
              <a:gd name="connsiteY11" fmla="*/ 1135843 h 1982510"/>
              <a:gd name="connsiteX12" fmla="*/ 364067 w 812800"/>
              <a:gd name="connsiteY12" fmla="*/ 1440643 h 1982510"/>
              <a:gd name="connsiteX13" fmla="*/ 541867 w 812800"/>
              <a:gd name="connsiteY13" fmla="*/ 1753910 h 1982510"/>
              <a:gd name="connsiteX14" fmla="*/ 770467 w 812800"/>
              <a:gd name="connsiteY14" fmla="*/ 1982510 h 198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2800" h="1982510">
                <a:moveTo>
                  <a:pt x="0" y="526243"/>
                </a:moveTo>
                <a:cubicBezTo>
                  <a:pt x="70555" y="501548"/>
                  <a:pt x="141111" y="476854"/>
                  <a:pt x="194733" y="441576"/>
                </a:cubicBezTo>
                <a:cubicBezTo>
                  <a:pt x="248355" y="406298"/>
                  <a:pt x="285044" y="369609"/>
                  <a:pt x="321733" y="314576"/>
                </a:cubicBezTo>
                <a:cubicBezTo>
                  <a:pt x="358422" y="259543"/>
                  <a:pt x="376767" y="162176"/>
                  <a:pt x="414867" y="111376"/>
                </a:cubicBezTo>
                <a:cubicBezTo>
                  <a:pt x="452967" y="60576"/>
                  <a:pt x="508000" y="26709"/>
                  <a:pt x="550333" y="9776"/>
                </a:cubicBezTo>
                <a:cubicBezTo>
                  <a:pt x="592666" y="-7157"/>
                  <a:pt x="632178" y="1309"/>
                  <a:pt x="668867" y="9776"/>
                </a:cubicBezTo>
                <a:cubicBezTo>
                  <a:pt x="705556" y="18243"/>
                  <a:pt x="746478" y="30943"/>
                  <a:pt x="770467" y="60576"/>
                </a:cubicBezTo>
                <a:cubicBezTo>
                  <a:pt x="794456" y="90209"/>
                  <a:pt x="812800" y="139598"/>
                  <a:pt x="812800" y="187576"/>
                </a:cubicBezTo>
                <a:cubicBezTo>
                  <a:pt x="812800" y="235554"/>
                  <a:pt x="804334" y="276476"/>
                  <a:pt x="770467" y="348443"/>
                </a:cubicBezTo>
                <a:cubicBezTo>
                  <a:pt x="736600" y="420410"/>
                  <a:pt x="666044" y="523421"/>
                  <a:pt x="609600" y="619376"/>
                </a:cubicBezTo>
                <a:cubicBezTo>
                  <a:pt x="553156" y="715331"/>
                  <a:pt x="475545" y="838098"/>
                  <a:pt x="431800" y="924176"/>
                </a:cubicBezTo>
                <a:cubicBezTo>
                  <a:pt x="388056" y="1010254"/>
                  <a:pt x="358422" y="1049765"/>
                  <a:pt x="347133" y="1135843"/>
                </a:cubicBezTo>
                <a:cubicBezTo>
                  <a:pt x="335844" y="1221921"/>
                  <a:pt x="331611" y="1337632"/>
                  <a:pt x="364067" y="1440643"/>
                </a:cubicBezTo>
                <a:cubicBezTo>
                  <a:pt x="396523" y="1543654"/>
                  <a:pt x="474134" y="1663599"/>
                  <a:pt x="541867" y="1753910"/>
                </a:cubicBezTo>
                <a:cubicBezTo>
                  <a:pt x="609600" y="1844221"/>
                  <a:pt x="690033" y="1913365"/>
                  <a:pt x="770467" y="1982510"/>
                </a:cubicBezTo>
              </a:path>
            </a:pathLst>
          </a:custGeom>
          <a:noFill/>
          <a:ln w="28575">
            <a:solidFill>
              <a:srgbClr val="3D3743"/>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dirty="0">
              <a:latin typeface="inpin heiti" charset="-122"/>
            </a:endParaRPr>
          </a:p>
        </p:txBody>
      </p:sp>
      <p:grpSp>
        <p:nvGrpSpPr>
          <p:cNvPr id="8" name="Group 30"/>
          <p:cNvGrpSpPr/>
          <p:nvPr/>
        </p:nvGrpSpPr>
        <p:grpSpPr bwMode="auto">
          <a:xfrm>
            <a:off x="3777122" y="2055600"/>
            <a:ext cx="690880" cy="1087453"/>
            <a:chOff x="1857089" y="2545408"/>
            <a:chExt cx="456585" cy="718277"/>
          </a:xfrm>
        </p:grpSpPr>
        <p:sp>
          <p:nvSpPr>
            <p:cNvPr id="9" name="Oval 31"/>
            <p:cNvSpPr/>
            <p:nvPr/>
          </p:nvSpPr>
          <p:spPr>
            <a:xfrm>
              <a:off x="1875902" y="2580662"/>
              <a:ext cx="418961" cy="420416"/>
            </a:xfrm>
            <a:prstGeom prst="ellipse">
              <a:avLst/>
            </a:prstGeom>
            <a:solidFill>
              <a:schemeClr val="accent2"/>
            </a:solidFill>
          </p:spPr>
          <p:style>
            <a:lnRef idx="1">
              <a:schemeClr val="accent2"/>
            </a:lnRef>
            <a:fillRef idx="3">
              <a:schemeClr val="accent2"/>
            </a:fillRef>
            <a:effectRef idx="2">
              <a:schemeClr val="accent2"/>
            </a:effectRef>
            <a:fontRef idx="minor">
              <a:schemeClr val="lt1"/>
            </a:fontRef>
          </p:style>
          <p:txBody>
            <a:bodyPr anchor="ctr"/>
            <a:lstStyle/>
            <a:p>
              <a:pPr algn="ctr"/>
              <a:endParaRPr lang="zh-CN" altLang="zh-CN" dirty="0">
                <a:solidFill>
                  <a:srgbClr val="EC5368"/>
                </a:solidFill>
                <a:latin typeface="inpin heiti" charset="-122"/>
                <a:ea typeface="inpin heiti" charset="-122"/>
              </a:endParaRPr>
            </a:p>
          </p:txBody>
        </p:sp>
        <p:sp>
          <p:nvSpPr>
            <p:cNvPr id="10" name="Rectangle 32"/>
            <p:cNvSpPr>
              <a:spLocks noChangeArrowheads="1"/>
            </p:cNvSpPr>
            <p:nvPr/>
          </p:nvSpPr>
          <p:spPr bwMode="auto">
            <a:xfrm>
              <a:off x="1873954" y="2545408"/>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inpin heiti" charset="-122"/>
                </a:rPr>
                <a:t>1</a:t>
              </a:r>
            </a:p>
          </p:txBody>
        </p:sp>
        <p:sp>
          <p:nvSpPr>
            <p:cNvPr id="11" name="Rectangle 33"/>
            <p:cNvSpPr>
              <a:spLocks noChangeArrowheads="1"/>
            </p:cNvSpPr>
            <p:nvPr/>
          </p:nvSpPr>
          <p:spPr bwMode="auto">
            <a:xfrm>
              <a:off x="1857089" y="3000285"/>
              <a:ext cx="456585" cy="26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2">
                      <a:lumMod val="50000"/>
                    </a:schemeClr>
                  </a:solidFill>
                  <a:latin typeface="inpin heiti" charset="-122"/>
                  <a:ea typeface="inpin heiti" charset="-122"/>
                </a:rPr>
                <a:t>课前</a:t>
              </a:r>
              <a:endParaRPr lang="bg-BG" altLang="zh-CN" sz="2000" dirty="0">
                <a:solidFill>
                  <a:schemeClr val="accent2">
                    <a:lumMod val="50000"/>
                  </a:schemeClr>
                </a:solidFill>
                <a:latin typeface="inpin heiti" charset="-122"/>
                <a:ea typeface="inpin heiti" charset="-122"/>
              </a:endParaRPr>
            </a:p>
          </p:txBody>
        </p:sp>
      </p:grpSp>
      <p:grpSp>
        <p:nvGrpSpPr>
          <p:cNvPr id="12" name="Group 34"/>
          <p:cNvGrpSpPr/>
          <p:nvPr/>
        </p:nvGrpSpPr>
        <p:grpSpPr bwMode="auto">
          <a:xfrm>
            <a:off x="6838845" y="3094617"/>
            <a:ext cx="1301506" cy="769441"/>
            <a:chOff x="1867240" y="1948233"/>
            <a:chExt cx="860463" cy="509468"/>
          </a:xfrm>
        </p:grpSpPr>
        <p:sp>
          <p:nvSpPr>
            <p:cNvPr id="13" name="Oval 35"/>
            <p:cNvSpPr/>
            <p:nvPr/>
          </p:nvSpPr>
          <p:spPr>
            <a:xfrm>
              <a:off x="1875028" y="2013062"/>
              <a:ext cx="420711" cy="41985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zh-CN" dirty="0">
                <a:solidFill>
                  <a:srgbClr val="EC5368"/>
                </a:solidFill>
                <a:latin typeface="inpin heiti" charset="-122"/>
                <a:ea typeface="inpin heiti" charset="-122"/>
              </a:endParaRPr>
            </a:p>
          </p:txBody>
        </p:sp>
        <p:sp>
          <p:nvSpPr>
            <p:cNvPr id="14" name="Rectangle 36"/>
            <p:cNvSpPr>
              <a:spLocks noChangeArrowheads="1"/>
            </p:cNvSpPr>
            <p:nvPr/>
          </p:nvSpPr>
          <p:spPr bwMode="auto">
            <a:xfrm>
              <a:off x="1867240" y="1948233"/>
              <a:ext cx="436287" cy="50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inpin heiti" charset="-122"/>
                </a:rPr>
                <a:t>2</a:t>
              </a:r>
            </a:p>
          </p:txBody>
        </p:sp>
        <p:sp>
          <p:nvSpPr>
            <p:cNvPr id="15" name="Rectangle 37"/>
            <p:cNvSpPr>
              <a:spLocks noChangeArrowheads="1"/>
            </p:cNvSpPr>
            <p:nvPr/>
          </p:nvSpPr>
          <p:spPr bwMode="auto">
            <a:xfrm>
              <a:off x="2270942" y="2101379"/>
              <a:ext cx="456761" cy="264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1">
                      <a:lumMod val="50000"/>
                    </a:schemeClr>
                  </a:solidFill>
                  <a:latin typeface="inpin heiti" charset="-122"/>
                  <a:ea typeface="inpin heiti" charset="-122"/>
                </a:rPr>
                <a:t>课中</a:t>
              </a:r>
              <a:endParaRPr lang="bg-BG" altLang="zh-CN" sz="2000" dirty="0">
                <a:solidFill>
                  <a:schemeClr val="accent1">
                    <a:lumMod val="50000"/>
                  </a:schemeClr>
                </a:solidFill>
                <a:latin typeface="inpin heiti" charset="-122"/>
                <a:ea typeface="inpin heiti" charset="-122"/>
              </a:endParaRPr>
            </a:p>
          </p:txBody>
        </p:sp>
      </p:grpSp>
      <p:sp>
        <p:nvSpPr>
          <p:cNvPr id="20" name="Rectangle 44"/>
          <p:cNvSpPr>
            <a:spLocks noChangeArrowheads="1"/>
          </p:cNvSpPr>
          <p:nvPr/>
        </p:nvSpPr>
        <p:spPr bwMode="auto">
          <a:xfrm>
            <a:off x="1144002" y="767137"/>
            <a:ext cx="10253345" cy="156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l" defTabSz="913765" fontAlgn="base">
              <a:spcBef>
                <a:spcPct val="0"/>
              </a:spcBef>
              <a:spcAft>
                <a:spcPct val="0"/>
              </a:spcAft>
            </a:pPr>
            <a:r>
              <a:rPr lang="en-US" altLang="zh-CN" sz="2400" dirty="0" smtClean="0">
                <a:sym typeface="+mn-ea"/>
              </a:rPr>
              <a:t>         </a:t>
            </a:r>
            <a:r>
              <a:rPr lang="zh-CN" altLang="zh-CN" sz="2400" dirty="0" smtClean="0">
                <a:latin typeface="华文中宋" panose="02010600040101010101" charset="-122"/>
                <a:ea typeface="华文中宋" panose="02010600040101010101" charset="-122"/>
                <a:cs typeface="华文中宋" panose="02010600040101010101" charset="-122"/>
                <a:sym typeface="+mn-ea"/>
              </a:rPr>
              <a:t>以</a:t>
            </a:r>
            <a:r>
              <a:rPr lang="zh-CN" altLang="zh-CN" sz="2400" dirty="0">
                <a:latin typeface="华文中宋" panose="02010600040101010101" charset="-122"/>
                <a:ea typeface="华文中宋" panose="02010600040101010101" charset="-122"/>
                <a:cs typeface="华文中宋" panose="02010600040101010101" charset="-122"/>
                <a:sym typeface="+mn-ea"/>
              </a:rPr>
              <a:t>历史课第六单元明清时期统一多民族国家的巩固与潜伏的危机为例，</a:t>
            </a:r>
          </a:p>
          <a:p>
            <a:pPr algn="l" defTabSz="913765" fontAlgn="base">
              <a:spcBef>
                <a:spcPct val="0"/>
              </a:spcBef>
              <a:spcAft>
                <a:spcPct val="0"/>
              </a:spcAft>
            </a:pPr>
            <a:r>
              <a:rPr lang="zh-CN" altLang="zh-CN" sz="2400" dirty="0">
                <a:latin typeface="华文中宋" panose="02010600040101010101" charset="-122"/>
                <a:ea typeface="华文中宋" panose="02010600040101010101" charset="-122"/>
                <a:cs typeface="华文中宋" panose="02010600040101010101" charset="-122"/>
                <a:sym typeface="+mn-ea"/>
              </a:rPr>
              <a:t>说一说微能力点的应用过程：具体教学过程分为课前</a:t>
            </a:r>
            <a:r>
              <a:rPr lang="en-US" altLang="zh-CN" sz="2400" dirty="0">
                <a:latin typeface="华文中宋" panose="02010600040101010101" charset="-122"/>
                <a:ea typeface="华文中宋" panose="02010600040101010101" charset="-122"/>
                <a:cs typeface="华文中宋" panose="02010600040101010101" charset="-122"/>
                <a:sym typeface="+mn-ea"/>
              </a:rPr>
              <a:t>/</a:t>
            </a:r>
            <a:r>
              <a:rPr lang="zh-CN" altLang="zh-CN" sz="2400" dirty="0">
                <a:latin typeface="华文中宋" panose="02010600040101010101" charset="-122"/>
                <a:ea typeface="华文中宋" panose="02010600040101010101" charset="-122"/>
                <a:cs typeface="华文中宋" panose="02010600040101010101" charset="-122"/>
                <a:sym typeface="+mn-ea"/>
              </a:rPr>
              <a:t>课中</a:t>
            </a:r>
            <a:r>
              <a:rPr lang="en-US" altLang="zh-CN" sz="2400" dirty="0">
                <a:latin typeface="华文中宋" panose="02010600040101010101" charset="-122"/>
                <a:ea typeface="华文中宋" panose="02010600040101010101" charset="-122"/>
                <a:cs typeface="华文中宋" panose="02010600040101010101" charset="-122"/>
                <a:sym typeface="+mn-ea"/>
              </a:rPr>
              <a:t>/</a:t>
            </a:r>
            <a:r>
              <a:rPr lang="zh-CN" altLang="zh-CN" sz="2400" dirty="0">
                <a:latin typeface="华文中宋" panose="02010600040101010101" charset="-122"/>
                <a:ea typeface="华文中宋" panose="02010600040101010101" charset="-122"/>
                <a:cs typeface="华文中宋" panose="02010600040101010101" charset="-122"/>
                <a:sym typeface="+mn-ea"/>
              </a:rPr>
              <a:t>课后</a:t>
            </a:r>
            <a:endParaRPr lang="zh-CN" altLang="zh-CN" sz="2400" dirty="0">
              <a:latin typeface="华文中宋" panose="02010600040101010101" charset="-122"/>
              <a:ea typeface="华文中宋" panose="02010600040101010101" charset="-122"/>
              <a:cs typeface="华文中宋" panose="02010600040101010101" charset="-122"/>
            </a:endParaRPr>
          </a:p>
          <a:p>
            <a:pPr algn="l" defTabSz="913765" fontAlgn="base">
              <a:spcBef>
                <a:spcPct val="0"/>
              </a:spcBef>
              <a:spcAft>
                <a:spcPct val="0"/>
              </a:spcAft>
            </a:pPr>
            <a:endParaRPr lang="zh-CN" altLang="zh-CN" sz="2400" dirty="0"/>
          </a:p>
          <a:p>
            <a:pPr algn="l" defTabSz="913765" fontAlgn="base">
              <a:spcBef>
                <a:spcPct val="0"/>
              </a:spcBef>
              <a:spcAft>
                <a:spcPct val="0"/>
              </a:spcAft>
            </a:pPr>
            <a:endParaRPr lang="zh-CN" altLang="en-US" sz="2400" dirty="0">
              <a:solidFill>
                <a:srgbClr val="3F3F3F"/>
              </a:solidFill>
              <a:latin typeface="inpin heiti" charset="-122"/>
              <a:ea typeface="inpin heiti" charset="-122"/>
            </a:endParaRPr>
          </a:p>
        </p:txBody>
      </p:sp>
      <p:grpSp>
        <p:nvGrpSpPr>
          <p:cNvPr id="21" name="组合 20"/>
          <p:cNvGrpSpPr/>
          <p:nvPr/>
        </p:nvGrpSpPr>
        <p:grpSpPr>
          <a:xfrm>
            <a:off x="698273" y="1616590"/>
            <a:ext cx="2833565" cy="2401883"/>
            <a:chOff x="719955" y="1942754"/>
            <a:chExt cx="2833565" cy="2401327"/>
          </a:xfrm>
        </p:grpSpPr>
        <p:pic>
          <p:nvPicPr>
            <p:cNvPr id="22" name="Picture 2" descr="E:\Envato\WebPage Present\applecinemaledsd.png"/>
            <p:cNvPicPr>
              <a:picLocks noChangeAspect="1" noChangeArrowheads="1"/>
            </p:cNvPicPr>
            <p:nvPr/>
          </p:nvPicPr>
          <p:blipFill>
            <a:blip r:embed="rId3"/>
            <a:srcRect/>
            <a:stretch>
              <a:fillRect/>
            </a:stretch>
          </p:blipFill>
          <p:spPr bwMode="auto">
            <a:xfrm>
              <a:off x="719955" y="1942754"/>
              <a:ext cx="2833565" cy="240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847561" y="2076796"/>
              <a:ext cx="2556000" cy="1619625"/>
            </a:xfrm>
            <a:prstGeom prst="rect">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inpin heiti" charset="-122"/>
                <a:ea typeface="inpin heiti" charset="-122"/>
              </a:endParaRPr>
            </a:p>
          </p:txBody>
        </p:sp>
      </p:grpSp>
      <p:grpSp>
        <p:nvGrpSpPr>
          <p:cNvPr id="28" name="组合 27"/>
          <p:cNvGrpSpPr/>
          <p:nvPr/>
        </p:nvGrpSpPr>
        <p:grpSpPr>
          <a:xfrm>
            <a:off x="8335462" y="1897143"/>
            <a:ext cx="2089154" cy="2005572"/>
            <a:chOff x="5282475" y="3037759"/>
            <a:chExt cx="2089154" cy="2005108"/>
          </a:xfrm>
        </p:grpSpPr>
        <p:pic>
          <p:nvPicPr>
            <p:cNvPr id="29" name="Picture 3" descr="E:\Envato\WebPage Present\33.png"/>
            <p:cNvPicPr>
              <a:picLocks noChangeAspect="1" noChangeArrowheads="1"/>
            </p:cNvPicPr>
            <p:nvPr/>
          </p:nvPicPr>
          <p:blipFill>
            <a:blip r:embed="rId5"/>
            <a:srcRect/>
            <a:stretch>
              <a:fillRect/>
            </a:stretch>
          </p:blipFill>
          <p:spPr bwMode="auto">
            <a:xfrm>
              <a:off x="5282475" y="3037759"/>
              <a:ext cx="2089154" cy="20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6000246" y="3195887"/>
              <a:ext cx="1143330" cy="1476000"/>
            </a:xfrm>
            <a:prstGeom prst="rect">
              <a:avLst/>
            </a:prstGeom>
            <a:blipFill dpi="0" rotWithShape="1">
              <a:blip r:embed="rId6"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inpin heiti" charset="-122"/>
                <a:ea typeface="inpin heiti" charset="-122"/>
              </a:endParaRPr>
            </a:p>
          </p:txBody>
        </p:sp>
        <p:sp>
          <p:nvSpPr>
            <p:cNvPr id="31" name="矩形 30"/>
            <p:cNvSpPr/>
            <p:nvPr/>
          </p:nvSpPr>
          <p:spPr>
            <a:xfrm>
              <a:off x="5416950" y="3933887"/>
              <a:ext cx="509081" cy="738000"/>
            </a:xfrm>
            <a:prstGeom prst="rect">
              <a:avLst/>
            </a:prstGeom>
            <a:blipFill dpi="0" rotWithShape="1">
              <a:blip r:embed="rId7"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inpin heiti" charset="-122"/>
                <a:ea typeface="inpin heiti" charset="-122"/>
              </a:endParaRPr>
            </a:p>
          </p:txBody>
        </p:sp>
      </p:grpSp>
      <p:sp>
        <p:nvSpPr>
          <p:cNvPr id="32" name="文本框 15"/>
          <p:cNvSpPr txBox="1"/>
          <p:nvPr/>
        </p:nvSpPr>
        <p:spPr>
          <a:xfrm>
            <a:off x="4165521" y="4339590"/>
            <a:ext cx="4690745" cy="1384986"/>
          </a:xfrm>
          <a:prstGeom prst="rect">
            <a:avLst/>
          </a:prstGeom>
          <a:noFill/>
        </p:spPr>
        <p:txBody>
          <a:bodyPr wrap="square" lIns="91433" tIns="45716" rIns="91433" bIns="45716" rtlCol="0">
            <a:spAutoFit/>
          </a:bodyPr>
          <a:lstStyle/>
          <a:p>
            <a:r>
              <a:rPr lang="en-US" sz="1400" dirty="0">
                <a:latin typeface="仿宋" panose="02010609060101010101" charset="-122"/>
                <a:ea typeface="仿宋" panose="02010609060101010101" charset="-122"/>
              </a:rPr>
              <a:t>  </a:t>
            </a:r>
            <a:r>
              <a:rPr lang="zh-CN" altLang="zh-CN" sz="1400" b="1" dirty="0">
                <a:solidFill>
                  <a:schemeClr val="tx1"/>
                </a:solidFill>
                <a:sym typeface="+mn-ea"/>
              </a:rPr>
              <a:t>（二）课中实施</a:t>
            </a:r>
            <a:endParaRPr lang="zh-CN" altLang="zh-CN" sz="1400" b="1" dirty="0">
              <a:solidFill>
                <a:schemeClr val="tx1"/>
              </a:solidFill>
            </a:endParaRPr>
          </a:p>
          <a:p>
            <a:r>
              <a:rPr lang="en-US" altLang="zh-CN" sz="1400" b="1" dirty="0">
                <a:solidFill>
                  <a:schemeClr val="tx1"/>
                </a:solidFill>
                <a:sym typeface="+mn-ea"/>
              </a:rPr>
              <a:t>  </a:t>
            </a:r>
            <a:r>
              <a:rPr lang="zh-CN" altLang="en-US" sz="1400" b="1" dirty="0" smtClean="0">
                <a:sym typeface="+mn-ea"/>
              </a:rPr>
              <a:t>发布课题，组织分工，提出任务，交流合作</a:t>
            </a:r>
            <a:endParaRPr lang="en-US" altLang="zh-CN" sz="1400" b="1" dirty="0"/>
          </a:p>
          <a:p>
            <a:pPr marL="0" indent="0">
              <a:buNone/>
            </a:pPr>
            <a:r>
              <a:rPr lang="en-US" altLang="zh-CN" sz="1400" b="1" dirty="0" smtClean="0">
                <a:sym typeface="+mn-ea"/>
              </a:rPr>
              <a:t>        </a:t>
            </a:r>
            <a:r>
              <a:rPr lang="zh-CN" altLang="en-US" sz="1400" b="1" dirty="0">
                <a:sym typeface="+mn-ea"/>
              </a:rPr>
              <a:t>通</a:t>
            </a:r>
            <a:r>
              <a:rPr lang="zh-CN" altLang="en-US" sz="1400" b="1" dirty="0" smtClean="0">
                <a:sym typeface="+mn-ea"/>
              </a:rPr>
              <a:t>过课前的意见征集，选取两个课题进行角色扮演游戏。在钉钉群中发布课题名称，具体要求。</a:t>
            </a:r>
            <a:r>
              <a:rPr lang="zh-CN" altLang="zh-CN" sz="1400" b="1" dirty="0" smtClean="0">
                <a:sym typeface="+mn-ea"/>
              </a:rPr>
              <a:t>将</a:t>
            </a:r>
            <a:r>
              <a:rPr lang="zh-CN" altLang="zh-CN" sz="1400" b="1" dirty="0">
                <a:sym typeface="+mn-ea"/>
              </a:rPr>
              <a:t>学生代入到历史当中，充当主角</a:t>
            </a:r>
            <a:r>
              <a:rPr lang="zh-CN" altLang="zh-CN" sz="1400" b="1" dirty="0" smtClean="0">
                <a:sym typeface="+mn-ea"/>
              </a:rPr>
              <a:t>。</a:t>
            </a:r>
            <a:r>
              <a:rPr lang="en-US" altLang="zh-CN" sz="1400" b="1" dirty="0">
                <a:sym typeface="+mn-ea"/>
              </a:rPr>
              <a:t> </a:t>
            </a:r>
            <a:r>
              <a:rPr lang="en-US" altLang="zh-CN" sz="1400" b="1" dirty="0" smtClean="0">
                <a:sym typeface="+mn-ea"/>
              </a:rPr>
              <a:t>     </a:t>
            </a:r>
            <a:endParaRPr lang="en-US" altLang="zh-CN" sz="1400" b="1" dirty="0" smtClean="0"/>
          </a:p>
          <a:p>
            <a:r>
              <a:rPr lang="en-US" altLang="zh-CN" sz="1400" b="1" dirty="0">
                <a:sym typeface="+mn-ea"/>
              </a:rPr>
              <a:t> </a:t>
            </a:r>
            <a:r>
              <a:rPr lang="en-US" altLang="zh-CN" sz="1400" b="1" dirty="0" smtClean="0">
                <a:sym typeface="+mn-ea"/>
              </a:rPr>
              <a:t>        </a:t>
            </a:r>
            <a:r>
              <a:rPr lang="zh-CN" altLang="zh-CN" sz="1400" b="1" dirty="0" smtClean="0">
                <a:sym typeface="+mn-ea"/>
              </a:rPr>
              <a:t>游</a:t>
            </a:r>
            <a:r>
              <a:rPr lang="zh-CN" altLang="zh-CN" sz="1400" b="1" dirty="0">
                <a:sym typeface="+mn-ea"/>
              </a:rPr>
              <a:t>戏一：你来当皇帝</a:t>
            </a:r>
            <a:r>
              <a:rPr lang="zh-CN" altLang="zh-CN" sz="1400" b="1" dirty="0">
                <a:sym typeface="+mn-ea"/>
              </a:rPr>
              <a:t>。游戏二：争当文学家。</a:t>
            </a:r>
            <a:endParaRPr lang="en-US" altLang="zh-CN" sz="1400" b="1" dirty="0" smtClean="0">
              <a:solidFill>
                <a:schemeClr val="tx1"/>
              </a:solidFill>
              <a:latin typeface="仿宋" panose="02010609060101010101" charset="-122"/>
              <a:ea typeface="仿宋" panose="02010609060101010101" charset="-122"/>
            </a:endParaRPr>
          </a:p>
        </p:txBody>
      </p:sp>
      <p:sp>
        <p:nvSpPr>
          <p:cNvPr id="4" name="文本框 3"/>
          <p:cNvSpPr txBox="1"/>
          <p:nvPr/>
        </p:nvSpPr>
        <p:spPr>
          <a:xfrm>
            <a:off x="676275" y="4104640"/>
            <a:ext cx="3319145" cy="1384995"/>
          </a:xfrm>
          <a:prstGeom prst="rect">
            <a:avLst/>
          </a:prstGeom>
          <a:noFill/>
        </p:spPr>
        <p:txBody>
          <a:bodyPr wrap="square" rtlCol="0">
            <a:spAutoFit/>
          </a:bodyPr>
          <a:lstStyle/>
          <a:p>
            <a:r>
              <a:rPr lang="en-US" sz="1400" dirty="0">
                <a:latin typeface="inpin heiti" charset="-122"/>
                <a:ea typeface="inpin heiti" charset="-122"/>
                <a:sym typeface="+mn-ea"/>
              </a:rPr>
              <a:t>   </a:t>
            </a:r>
            <a:r>
              <a:rPr lang="zh-CN" altLang="zh-CN" sz="1400" b="1" dirty="0">
                <a:sym typeface="+mn-ea"/>
              </a:rPr>
              <a:t>（一）课前准备</a:t>
            </a:r>
            <a:endParaRPr lang="zh-CN" altLang="zh-CN" sz="1400" dirty="0"/>
          </a:p>
          <a:p>
            <a:r>
              <a:rPr lang="en-US" altLang="zh-CN" sz="1400" b="1" dirty="0" smtClean="0">
                <a:sym typeface="+mn-ea"/>
              </a:rPr>
              <a:t>         </a:t>
            </a:r>
            <a:r>
              <a:rPr lang="zh-CN" altLang="en-US" sz="1400" b="1" dirty="0" smtClean="0">
                <a:sym typeface="+mn-ea"/>
              </a:rPr>
              <a:t>网</a:t>
            </a:r>
            <a:r>
              <a:rPr lang="zh-CN" altLang="en-US" sz="1400" b="1" dirty="0" smtClean="0">
                <a:sym typeface="+mn-ea"/>
              </a:rPr>
              <a:t>络课堂、云</a:t>
            </a:r>
            <a:r>
              <a:rPr lang="zh-CN" altLang="en-US" sz="1400" b="1" dirty="0" smtClean="0">
                <a:sym typeface="+mn-ea"/>
              </a:rPr>
              <a:t>盘</a:t>
            </a:r>
            <a:endParaRPr lang="en-US" altLang="zh-CN" sz="1400" b="1" dirty="0" smtClean="0"/>
          </a:p>
          <a:p>
            <a:r>
              <a:rPr lang="zh-CN" altLang="en-US" sz="1400" b="1" dirty="0" smtClean="0">
                <a:sym typeface="+mn-ea"/>
              </a:rPr>
              <a:t>         问</a:t>
            </a:r>
            <a:r>
              <a:rPr lang="zh-CN" altLang="en-US" sz="1400" b="1" dirty="0" smtClean="0">
                <a:sym typeface="+mn-ea"/>
              </a:rPr>
              <a:t>卷</a:t>
            </a:r>
            <a:r>
              <a:rPr lang="zh-CN" altLang="en-US" sz="1400" b="1" dirty="0" smtClean="0">
                <a:sym typeface="+mn-ea"/>
              </a:rPr>
              <a:t>星前测</a:t>
            </a:r>
            <a:endParaRPr lang="en-US" altLang="zh-CN" sz="1400" b="1" dirty="0" smtClean="0"/>
          </a:p>
          <a:p>
            <a:r>
              <a:rPr lang="en-US" altLang="zh-CN" sz="1400" b="1" dirty="0" smtClean="0">
                <a:sym typeface="+mn-ea"/>
                <a:hlinkClick r:id="rId8"/>
              </a:rPr>
              <a:t>http</a:t>
            </a:r>
            <a:r>
              <a:rPr lang="en-US" altLang="zh-CN" sz="1400" b="1" dirty="0">
                <a:sym typeface="+mn-ea"/>
                <a:hlinkClick r:id="rId8"/>
              </a:rPr>
              <a:t>://</a:t>
            </a:r>
            <a:r>
              <a:rPr lang="en-US" altLang="zh-CN" sz="1400" b="1" dirty="0" smtClean="0">
                <a:sym typeface="+mn-ea"/>
                <a:hlinkClick r:id="rId8"/>
              </a:rPr>
              <a:t>www.lishichunqiu.com/</a:t>
            </a:r>
            <a:r>
              <a:rPr lang="zh-CN" altLang="en-US" sz="1400" b="1" dirty="0" smtClean="0">
                <a:sym typeface="+mn-ea"/>
              </a:rPr>
              <a:t>推荐网站“历史春秋网”。</a:t>
            </a:r>
            <a:endParaRPr lang="en-US" altLang="zh-CN" sz="1400" b="1" dirty="0" smtClean="0"/>
          </a:p>
          <a:p>
            <a:endParaRPr lang="zh-CN" sz="1400" b="1" dirty="0">
              <a:latin typeface="仿宋" panose="02010609060101010101" charset="-122"/>
              <a:ea typeface="仿宋"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75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750"/>
                                        <p:tgtEl>
                                          <p:spTgt spid="28"/>
                                        </p:tgtEl>
                                      </p:cBhvr>
                                    </p:animEffect>
                                    <p:anim calcmode="lin" valueType="num">
                                      <p:cBhvr>
                                        <p:cTn id="33" dur="750" fill="hold"/>
                                        <p:tgtEl>
                                          <p:spTgt spid="28"/>
                                        </p:tgtEl>
                                        <p:attrNameLst>
                                          <p:attrName>ppt_x</p:attrName>
                                        </p:attrNameLst>
                                      </p:cBhvr>
                                      <p:tavLst>
                                        <p:tav tm="0">
                                          <p:val>
                                            <p:strVal val="#ppt_x"/>
                                          </p:val>
                                        </p:tav>
                                        <p:tav tm="100000">
                                          <p:val>
                                            <p:strVal val="#ppt_x"/>
                                          </p:val>
                                        </p:tav>
                                      </p:tavLst>
                                    </p:anim>
                                    <p:anim calcmode="lin" valueType="num">
                                      <p:cBhvr>
                                        <p:cTn id="34" dur="75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16" presetClass="entr" presetSubtype="37"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barn(outVertical)">
                                      <p:cBhvr>
                                        <p:cTn id="38" dur="500"/>
                                        <p:tgtEl>
                                          <p:spTgt spid="20"/>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fade">
                                      <p:cBhvr>
                                        <p:cTn id="42" dur="500"/>
                                        <p:tgtEl>
                                          <p:spTgt spid="4">
                                            <p:txEl>
                                              <p:pRg st="0" end="0"/>
                                            </p:txEl>
                                          </p:spTgt>
                                        </p:tgtEl>
                                      </p:cBhvr>
                                    </p:animEffect>
                                  </p:childTnLst>
                                </p:cTn>
                              </p:par>
                            </p:childTnLst>
                          </p:cTn>
                        </p:par>
                        <p:par>
                          <p:cTn id="43" fill="hold">
                            <p:stCondLst>
                              <p:cond delay="5000"/>
                            </p:stCondLst>
                            <p:childTnLst>
                              <p:par>
                                <p:cTn id="44" presetID="10" presetClass="entr" presetSubtype="0" fill="hold" nodeType="afterEffect">
                                  <p:stCondLst>
                                    <p:cond delay="0"/>
                                  </p:stCondLst>
                                  <p:childTnLst>
                                    <p:set>
                                      <p:cBhvr>
                                        <p:cTn id="45" dur="1" fill="hold">
                                          <p:stCondLst>
                                            <p:cond delay="0"/>
                                          </p:stCondLst>
                                        </p:cTn>
                                        <p:tgtEl>
                                          <p:spTgt spid="4">
                                            <p:txEl>
                                              <p:pRg st="1" end="1"/>
                                            </p:txEl>
                                          </p:spTgt>
                                        </p:tgtEl>
                                        <p:attrNameLst>
                                          <p:attrName>style.visibility</p:attrName>
                                        </p:attrNameLst>
                                      </p:cBhvr>
                                      <p:to>
                                        <p:strVal val="visible"/>
                                      </p:to>
                                    </p:set>
                                    <p:animEffect transition="in" filter="fade">
                                      <p:cBhvr>
                                        <p:cTn id="46" dur="500"/>
                                        <p:tgtEl>
                                          <p:spTgt spid="4">
                                            <p:txEl>
                                              <p:pRg st="1" end="1"/>
                                            </p:txEl>
                                          </p:spTgt>
                                        </p:tgtEl>
                                      </p:cBhvr>
                                    </p:animEffect>
                                  </p:childTnLst>
                                </p:cTn>
                              </p:par>
                            </p:childTnLst>
                          </p:cTn>
                        </p:par>
                        <p:par>
                          <p:cTn id="47" fill="hold">
                            <p:stCondLst>
                              <p:cond delay="5500"/>
                            </p:stCondLst>
                            <p:childTnLst>
                              <p:par>
                                <p:cTn id="48" presetID="10" presetClass="entr" presetSubtype="0" fill="hold" nodeType="afterEffect">
                                  <p:stCondLst>
                                    <p:cond delay="0"/>
                                  </p:stCondLst>
                                  <p:childTnLst>
                                    <p:set>
                                      <p:cBhvr>
                                        <p:cTn id="49" dur="1" fill="hold">
                                          <p:stCondLst>
                                            <p:cond delay="0"/>
                                          </p:stCondLst>
                                        </p:cTn>
                                        <p:tgtEl>
                                          <p:spTgt spid="4">
                                            <p:txEl>
                                              <p:pRg st="2" end="2"/>
                                            </p:txEl>
                                          </p:spTgt>
                                        </p:tgtEl>
                                        <p:attrNameLst>
                                          <p:attrName>style.visibility</p:attrName>
                                        </p:attrNameLst>
                                      </p:cBhvr>
                                      <p:to>
                                        <p:strVal val="visible"/>
                                      </p:to>
                                    </p:set>
                                    <p:animEffect transition="in" filter="fade">
                                      <p:cBhvr>
                                        <p:cTn id="50" dur="500"/>
                                        <p:tgtEl>
                                          <p:spTgt spid="4">
                                            <p:txEl>
                                              <p:pRg st="2" end="2"/>
                                            </p:txEl>
                                          </p:spTgt>
                                        </p:tgtEl>
                                      </p:cBhvr>
                                    </p:animEffect>
                                  </p:childTnLst>
                                </p:cTn>
                              </p:par>
                            </p:childTnLst>
                          </p:cTn>
                        </p:par>
                        <p:par>
                          <p:cTn id="51" fill="hold">
                            <p:stCondLst>
                              <p:cond delay="6000"/>
                            </p:stCondLst>
                            <p:childTnLst>
                              <p:par>
                                <p:cTn id="52" presetID="10" presetClass="entr" presetSubtype="0" fill="hold" nodeType="afterEffect">
                                  <p:stCondLst>
                                    <p:cond delay="0"/>
                                  </p:stCondLst>
                                  <p:childTnLst>
                                    <p:set>
                                      <p:cBhvr>
                                        <p:cTn id="53" dur="1" fill="hold">
                                          <p:stCondLst>
                                            <p:cond delay="0"/>
                                          </p:stCondLst>
                                        </p:cTn>
                                        <p:tgtEl>
                                          <p:spTgt spid="4">
                                            <p:txEl>
                                              <p:pRg st="3" end="3"/>
                                            </p:txEl>
                                          </p:spTgt>
                                        </p:tgtEl>
                                        <p:attrNameLst>
                                          <p:attrName>style.visibility</p:attrName>
                                        </p:attrNameLst>
                                      </p:cBhvr>
                                      <p:to>
                                        <p:strVal val="visible"/>
                                      </p:to>
                                    </p:set>
                                    <p:animEffect transition="in" filter="fade">
                                      <p:cBhvr>
                                        <p:cTn id="54" dur="500"/>
                                        <p:tgtEl>
                                          <p:spTgt spid="4">
                                            <p:txEl>
                                              <p:pRg st="3" end="3"/>
                                            </p:txEl>
                                          </p:spTgt>
                                        </p:tgtEl>
                                      </p:cBhvr>
                                    </p:animEffect>
                                  </p:childTnLst>
                                </p:cTn>
                              </p:par>
                            </p:childTnLst>
                          </p:cTn>
                        </p:par>
                        <p:par>
                          <p:cTn id="55" fill="hold">
                            <p:stCondLst>
                              <p:cond delay="6500"/>
                            </p:stCondLst>
                            <p:childTnLst>
                              <p:par>
                                <p:cTn id="56" presetID="10" presetClass="entr" presetSubtype="0" fill="hold" grpId="0" nodeType="afterEffect">
                                  <p:stCondLst>
                                    <p:cond delay="0"/>
                                  </p:stCondLst>
                                  <p:iterate type="wd">
                                    <p:tmPct val="10000"/>
                                  </p:iterate>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par>
                          <p:cTn id="59" fill="hold">
                            <p:stCondLst>
                              <p:cond delay="12350"/>
                            </p:stCondLst>
                            <p:childTnLst>
                              <p:par>
                                <p:cTn id="60" presetID="10" presetClass="entr" presetSubtype="0" fill="hold" nodeType="afterEffect">
                                  <p:stCondLst>
                                    <p:cond delay="0"/>
                                  </p:stCondLst>
                                  <p:childTnLst>
                                    <p:set>
                                      <p:cBhvr>
                                        <p:cTn id="61" dur="1" fill="hold">
                                          <p:stCondLst>
                                            <p:cond delay="0"/>
                                          </p:stCondLst>
                                        </p:cTn>
                                        <p:tgtEl>
                                          <p:spTgt spid="32">
                                            <p:txEl>
                                              <p:pRg st="0" end="0"/>
                                            </p:txEl>
                                          </p:spTgt>
                                        </p:tgtEl>
                                        <p:attrNameLst>
                                          <p:attrName>style.visibility</p:attrName>
                                        </p:attrNameLst>
                                      </p:cBhvr>
                                      <p:to>
                                        <p:strVal val="visible"/>
                                      </p:to>
                                    </p:set>
                                    <p:animEffect transition="in" filter="fade">
                                      <p:cBhvr>
                                        <p:cTn id="62" dur="500"/>
                                        <p:tgtEl>
                                          <p:spTgt spid="32">
                                            <p:txEl>
                                              <p:pRg st="0" end="0"/>
                                            </p:txEl>
                                          </p:spTgt>
                                        </p:tgtEl>
                                      </p:cBhvr>
                                    </p:animEffect>
                                  </p:childTnLst>
                                </p:cTn>
                              </p:par>
                            </p:childTnLst>
                          </p:cTn>
                        </p:par>
                        <p:par>
                          <p:cTn id="63" fill="hold">
                            <p:stCondLst>
                              <p:cond delay="12850"/>
                            </p:stCondLst>
                            <p:childTnLst>
                              <p:par>
                                <p:cTn id="64" presetID="10" presetClass="entr" presetSubtype="0" fill="hold" nodeType="afterEffect">
                                  <p:stCondLst>
                                    <p:cond delay="0"/>
                                  </p:stCondLst>
                                  <p:childTnLst>
                                    <p:set>
                                      <p:cBhvr>
                                        <p:cTn id="65" dur="1" fill="hold">
                                          <p:stCondLst>
                                            <p:cond delay="0"/>
                                          </p:stCondLst>
                                        </p:cTn>
                                        <p:tgtEl>
                                          <p:spTgt spid="32">
                                            <p:txEl>
                                              <p:pRg st="1" end="1"/>
                                            </p:txEl>
                                          </p:spTgt>
                                        </p:tgtEl>
                                        <p:attrNameLst>
                                          <p:attrName>style.visibility</p:attrName>
                                        </p:attrNameLst>
                                      </p:cBhvr>
                                      <p:to>
                                        <p:strVal val="visible"/>
                                      </p:to>
                                    </p:set>
                                    <p:animEffect transition="in" filter="fade">
                                      <p:cBhvr>
                                        <p:cTn id="66" dur="500"/>
                                        <p:tgtEl>
                                          <p:spTgt spid="32">
                                            <p:txEl>
                                              <p:pRg st="1" end="1"/>
                                            </p:txEl>
                                          </p:spTgt>
                                        </p:tgtEl>
                                      </p:cBhvr>
                                    </p:animEffect>
                                  </p:childTnLst>
                                </p:cTn>
                              </p:par>
                            </p:childTnLst>
                          </p:cTn>
                        </p:par>
                        <p:par>
                          <p:cTn id="67" fill="hold">
                            <p:stCondLst>
                              <p:cond delay="13350"/>
                            </p:stCondLst>
                            <p:childTnLst>
                              <p:par>
                                <p:cTn id="68" presetID="10" presetClass="entr" presetSubtype="0" fill="hold" nodeType="afterEffect">
                                  <p:stCondLst>
                                    <p:cond delay="0"/>
                                  </p:stCondLst>
                                  <p:childTnLst>
                                    <p:set>
                                      <p:cBhvr>
                                        <p:cTn id="69" dur="1" fill="hold">
                                          <p:stCondLst>
                                            <p:cond delay="0"/>
                                          </p:stCondLst>
                                        </p:cTn>
                                        <p:tgtEl>
                                          <p:spTgt spid="32">
                                            <p:txEl>
                                              <p:pRg st="2" end="2"/>
                                            </p:txEl>
                                          </p:spTgt>
                                        </p:tgtEl>
                                        <p:attrNameLst>
                                          <p:attrName>style.visibility</p:attrName>
                                        </p:attrNameLst>
                                      </p:cBhvr>
                                      <p:to>
                                        <p:strVal val="visible"/>
                                      </p:to>
                                    </p:set>
                                    <p:animEffect transition="in" filter="fade">
                                      <p:cBhvr>
                                        <p:cTn id="70" dur="500"/>
                                        <p:tgtEl>
                                          <p:spTgt spid="32">
                                            <p:txEl>
                                              <p:pRg st="2" end="2"/>
                                            </p:txEl>
                                          </p:spTgt>
                                        </p:tgtEl>
                                      </p:cBhvr>
                                    </p:animEffect>
                                  </p:childTnLst>
                                </p:cTn>
                              </p:par>
                            </p:childTnLst>
                          </p:cTn>
                        </p:par>
                        <p:par>
                          <p:cTn id="71" fill="hold">
                            <p:stCondLst>
                              <p:cond delay="13850"/>
                            </p:stCondLst>
                            <p:childTnLst>
                              <p:par>
                                <p:cTn id="72" presetID="10" presetClass="entr" presetSubtype="0" fill="hold" nodeType="afterEffect">
                                  <p:stCondLst>
                                    <p:cond delay="0"/>
                                  </p:stCondLst>
                                  <p:childTnLst>
                                    <p:set>
                                      <p:cBhvr>
                                        <p:cTn id="73" dur="1" fill="hold">
                                          <p:stCondLst>
                                            <p:cond delay="0"/>
                                          </p:stCondLst>
                                        </p:cTn>
                                        <p:tgtEl>
                                          <p:spTgt spid="32">
                                            <p:txEl>
                                              <p:pRg st="3" end="3"/>
                                            </p:txEl>
                                          </p:spTgt>
                                        </p:tgtEl>
                                        <p:attrNameLst>
                                          <p:attrName>style.visibility</p:attrName>
                                        </p:attrNameLst>
                                      </p:cBhvr>
                                      <p:to>
                                        <p:strVal val="visible"/>
                                      </p:to>
                                    </p:set>
                                    <p:animEffect transition="in" filter="fade">
                                      <p:cBhvr>
                                        <p:cTn id="74" dur="500"/>
                                        <p:tgtEl>
                                          <p:spTgt spid="3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7" grpId="0" bldLvl="0" animBg="1"/>
      <p:bldP spid="20"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127760" y="202565"/>
            <a:ext cx="2820035" cy="368300"/>
          </a:xfrm>
          <a:prstGeom prst="rect">
            <a:avLst/>
          </a:prstGeom>
        </p:spPr>
        <p:txBody>
          <a:bodyPr wrap="square">
            <a:spAutoFit/>
          </a:bodyPr>
          <a:lstStyle/>
          <a:p>
            <a:r>
              <a:rPr lang="zh-CN" altLang="en-US" dirty="0" smtClean="0">
                <a:solidFill>
                  <a:prstClr val="black">
                    <a:lumMod val="75000"/>
                    <a:lumOff val="25000"/>
                  </a:prstClr>
                </a:solidFill>
                <a:latin typeface="inpin heiti" charset="-122"/>
                <a:ea typeface="inpin heiti" charset="-122"/>
                <a:sym typeface="+mn-ea"/>
              </a:rPr>
              <a:t>B1技术支持的测试与练习</a:t>
            </a:r>
            <a:endParaRPr lang="zh-CN" altLang="en-US" dirty="0">
              <a:solidFill>
                <a:prstClr val="black">
                  <a:lumMod val="75000"/>
                  <a:lumOff val="25000"/>
                </a:prstClr>
              </a:solidFill>
              <a:latin typeface="inpin heiti" charset="-122"/>
              <a:ea typeface="inpin heiti" charset="-122"/>
            </a:endParaRPr>
          </a:p>
        </p:txBody>
      </p:sp>
      <p:grpSp>
        <p:nvGrpSpPr>
          <p:cNvPr id="3" name="组合 2"/>
          <p:cNvGrpSpPr/>
          <p:nvPr/>
        </p:nvGrpSpPr>
        <p:grpSpPr>
          <a:xfrm>
            <a:off x="4001817" y="266644"/>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grpSp>
      <p:sp>
        <p:nvSpPr>
          <p:cNvPr id="6" name="Freeform 27"/>
          <p:cNvSpPr/>
          <p:nvPr/>
        </p:nvSpPr>
        <p:spPr>
          <a:xfrm>
            <a:off x="7063740" y="3749675"/>
            <a:ext cx="2699385" cy="458470"/>
          </a:xfrm>
          <a:custGeom>
            <a:avLst/>
            <a:gdLst>
              <a:gd name="connsiteX0" fmla="*/ 0 w 2683934"/>
              <a:gd name="connsiteY0" fmla="*/ 702733 h 799629"/>
              <a:gd name="connsiteX1" fmla="*/ 431800 w 2683934"/>
              <a:gd name="connsiteY1" fmla="*/ 533400 h 799629"/>
              <a:gd name="connsiteX2" fmla="*/ 897467 w 2683934"/>
              <a:gd name="connsiteY2" fmla="*/ 719667 h 799629"/>
              <a:gd name="connsiteX3" fmla="*/ 1151467 w 2683934"/>
              <a:gd name="connsiteY3" fmla="*/ 778933 h 799629"/>
              <a:gd name="connsiteX4" fmla="*/ 1456267 w 2683934"/>
              <a:gd name="connsiteY4" fmla="*/ 787400 h 799629"/>
              <a:gd name="connsiteX5" fmla="*/ 1769534 w 2683934"/>
              <a:gd name="connsiteY5" fmla="*/ 618067 h 799629"/>
              <a:gd name="connsiteX6" fmla="*/ 1981200 w 2683934"/>
              <a:gd name="connsiteY6" fmla="*/ 313267 h 799629"/>
              <a:gd name="connsiteX7" fmla="*/ 2218267 w 2683934"/>
              <a:gd name="connsiteY7" fmla="*/ 118533 h 799629"/>
              <a:gd name="connsiteX8" fmla="*/ 2463800 w 2683934"/>
              <a:gd name="connsiteY8" fmla="*/ 16933 h 799629"/>
              <a:gd name="connsiteX9" fmla="*/ 2683934 w 2683934"/>
              <a:gd name="connsiteY9" fmla="*/ 0 h 79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3934" h="799629">
                <a:moveTo>
                  <a:pt x="0" y="702733"/>
                </a:moveTo>
                <a:cubicBezTo>
                  <a:pt x="141111" y="616655"/>
                  <a:pt x="282222" y="530578"/>
                  <a:pt x="431800" y="533400"/>
                </a:cubicBezTo>
                <a:cubicBezTo>
                  <a:pt x="581378" y="536222"/>
                  <a:pt x="777523" y="678745"/>
                  <a:pt x="897467" y="719667"/>
                </a:cubicBezTo>
                <a:cubicBezTo>
                  <a:pt x="1017411" y="760589"/>
                  <a:pt x="1058334" y="767644"/>
                  <a:pt x="1151467" y="778933"/>
                </a:cubicBezTo>
                <a:cubicBezTo>
                  <a:pt x="1244600" y="790222"/>
                  <a:pt x="1353256" y="814211"/>
                  <a:pt x="1456267" y="787400"/>
                </a:cubicBezTo>
                <a:cubicBezTo>
                  <a:pt x="1559278" y="760589"/>
                  <a:pt x="1682045" y="697089"/>
                  <a:pt x="1769534" y="618067"/>
                </a:cubicBezTo>
                <a:cubicBezTo>
                  <a:pt x="1857023" y="539045"/>
                  <a:pt x="1906411" y="396523"/>
                  <a:pt x="1981200" y="313267"/>
                </a:cubicBezTo>
                <a:cubicBezTo>
                  <a:pt x="2055989" y="230011"/>
                  <a:pt x="2137834" y="167922"/>
                  <a:pt x="2218267" y="118533"/>
                </a:cubicBezTo>
                <a:cubicBezTo>
                  <a:pt x="2298700" y="69144"/>
                  <a:pt x="2386189" y="36688"/>
                  <a:pt x="2463800" y="16933"/>
                </a:cubicBezTo>
                <a:cubicBezTo>
                  <a:pt x="2541411" y="-2822"/>
                  <a:pt x="2604912" y="16933"/>
                  <a:pt x="2683934" y="0"/>
                </a:cubicBezTo>
              </a:path>
            </a:pathLst>
          </a:custGeom>
          <a:noFill/>
          <a:ln w="28575">
            <a:solidFill>
              <a:srgbClr val="3D374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dirty="0">
              <a:latin typeface="inpin heiti" charset="-122"/>
            </a:endParaRPr>
          </a:p>
        </p:txBody>
      </p:sp>
      <p:grpSp>
        <p:nvGrpSpPr>
          <p:cNvPr id="16" name="Group 40"/>
          <p:cNvGrpSpPr/>
          <p:nvPr/>
        </p:nvGrpSpPr>
        <p:grpSpPr bwMode="auto">
          <a:xfrm>
            <a:off x="9763506" y="3682114"/>
            <a:ext cx="1264672" cy="769441"/>
            <a:chOff x="1867240" y="2536180"/>
            <a:chExt cx="836110" cy="508226"/>
          </a:xfrm>
        </p:grpSpPr>
        <p:sp>
          <p:nvSpPr>
            <p:cNvPr id="17" name="Oval 41"/>
            <p:cNvSpPr/>
            <p:nvPr/>
          </p:nvSpPr>
          <p:spPr>
            <a:xfrm>
              <a:off x="1875028" y="2580662"/>
              <a:ext cx="420709" cy="420417"/>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dirty="0">
                <a:solidFill>
                  <a:srgbClr val="EC5368"/>
                </a:solidFill>
                <a:latin typeface="inpin heiti" charset="-122"/>
                <a:ea typeface="inpin heiti" charset="-122"/>
              </a:endParaRPr>
            </a:p>
          </p:txBody>
        </p:sp>
        <p:sp>
          <p:nvSpPr>
            <p:cNvPr id="18" name="Rectangle 42"/>
            <p:cNvSpPr>
              <a:spLocks noChangeArrowheads="1"/>
            </p:cNvSpPr>
            <p:nvPr/>
          </p:nvSpPr>
          <p:spPr bwMode="auto">
            <a:xfrm>
              <a:off x="1867240" y="2536180"/>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inpin heiti" charset="-122"/>
                </a:rPr>
                <a:t>3</a:t>
              </a:r>
            </a:p>
          </p:txBody>
        </p:sp>
        <p:sp>
          <p:nvSpPr>
            <p:cNvPr id="19" name="Rectangle 43"/>
            <p:cNvSpPr>
              <a:spLocks noChangeArrowheads="1"/>
            </p:cNvSpPr>
            <p:nvPr/>
          </p:nvSpPr>
          <p:spPr bwMode="auto">
            <a:xfrm>
              <a:off x="2246590" y="2718423"/>
              <a:ext cx="456760" cy="26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6">
                      <a:lumMod val="50000"/>
                    </a:schemeClr>
                  </a:solidFill>
                  <a:latin typeface="inpin heiti" charset="-122"/>
                  <a:ea typeface="inpin heiti" charset="-122"/>
                </a:rPr>
                <a:t>课后</a:t>
              </a:r>
              <a:endParaRPr lang="bg-BG" altLang="zh-CN" sz="2000" dirty="0">
                <a:solidFill>
                  <a:schemeClr val="accent6">
                    <a:lumMod val="50000"/>
                  </a:schemeClr>
                </a:solidFill>
                <a:latin typeface="inpin heiti" charset="-122"/>
                <a:ea typeface="inpin heiti" charset="-122"/>
              </a:endParaRPr>
            </a:p>
          </p:txBody>
        </p:sp>
      </p:grpSp>
      <p:sp>
        <p:nvSpPr>
          <p:cNvPr id="20" name="Rectangle 44"/>
          <p:cNvSpPr>
            <a:spLocks noChangeArrowheads="1"/>
          </p:cNvSpPr>
          <p:nvPr/>
        </p:nvSpPr>
        <p:spPr bwMode="auto">
          <a:xfrm>
            <a:off x="1144002" y="767137"/>
            <a:ext cx="10253345" cy="156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l" defTabSz="913765" fontAlgn="base">
              <a:spcBef>
                <a:spcPct val="0"/>
              </a:spcBef>
              <a:spcAft>
                <a:spcPct val="0"/>
              </a:spcAft>
            </a:pPr>
            <a:r>
              <a:rPr lang="en-US" altLang="zh-CN" sz="2400" dirty="0" smtClean="0">
                <a:sym typeface="+mn-ea"/>
              </a:rPr>
              <a:t>         </a:t>
            </a:r>
            <a:r>
              <a:rPr lang="zh-CN" altLang="zh-CN" sz="2400" dirty="0" smtClean="0">
                <a:latin typeface="华文中宋" panose="02010600040101010101" charset="-122"/>
                <a:ea typeface="华文中宋" panose="02010600040101010101" charset="-122"/>
                <a:cs typeface="华文中宋" panose="02010600040101010101" charset="-122"/>
                <a:sym typeface="+mn-ea"/>
              </a:rPr>
              <a:t>以</a:t>
            </a:r>
            <a:r>
              <a:rPr lang="zh-CN" altLang="zh-CN" sz="2400" dirty="0">
                <a:latin typeface="华文中宋" panose="02010600040101010101" charset="-122"/>
                <a:ea typeface="华文中宋" panose="02010600040101010101" charset="-122"/>
                <a:cs typeface="华文中宋" panose="02010600040101010101" charset="-122"/>
                <a:sym typeface="+mn-ea"/>
              </a:rPr>
              <a:t>历史课第六单元明清时期统一多民族国家的巩固与潜伏的危机为例，</a:t>
            </a:r>
          </a:p>
          <a:p>
            <a:pPr algn="l" defTabSz="913765" fontAlgn="base">
              <a:spcBef>
                <a:spcPct val="0"/>
              </a:spcBef>
              <a:spcAft>
                <a:spcPct val="0"/>
              </a:spcAft>
            </a:pPr>
            <a:r>
              <a:rPr lang="zh-CN" altLang="zh-CN" sz="2400" dirty="0">
                <a:latin typeface="华文中宋" panose="02010600040101010101" charset="-122"/>
                <a:ea typeface="华文中宋" panose="02010600040101010101" charset="-122"/>
                <a:cs typeface="华文中宋" panose="02010600040101010101" charset="-122"/>
                <a:sym typeface="+mn-ea"/>
              </a:rPr>
              <a:t>说一说微能力点的应用过程：具体教学过程分为课前</a:t>
            </a:r>
            <a:r>
              <a:rPr lang="en-US" altLang="zh-CN" sz="2400" dirty="0">
                <a:latin typeface="华文中宋" panose="02010600040101010101" charset="-122"/>
                <a:ea typeface="华文中宋" panose="02010600040101010101" charset="-122"/>
                <a:cs typeface="华文中宋" panose="02010600040101010101" charset="-122"/>
                <a:sym typeface="+mn-ea"/>
              </a:rPr>
              <a:t>/</a:t>
            </a:r>
            <a:r>
              <a:rPr lang="zh-CN" altLang="zh-CN" sz="2400" dirty="0">
                <a:latin typeface="华文中宋" panose="02010600040101010101" charset="-122"/>
                <a:ea typeface="华文中宋" panose="02010600040101010101" charset="-122"/>
                <a:cs typeface="华文中宋" panose="02010600040101010101" charset="-122"/>
                <a:sym typeface="+mn-ea"/>
              </a:rPr>
              <a:t>课中</a:t>
            </a:r>
            <a:r>
              <a:rPr lang="en-US" altLang="zh-CN" sz="2400" dirty="0">
                <a:latin typeface="华文中宋" panose="02010600040101010101" charset="-122"/>
                <a:ea typeface="华文中宋" panose="02010600040101010101" charset="-122"/>
                <a:cs typeface="华文中宋" panose="02010600040101010101" charset="-122"/>
                <a:sym typeface="+mn-ea"/>
              </a:rPr>
              <a:t>/</a:t>
            </a:r>
            <a:r>
              <a:rPr lang="zh-CN" altLang="zh-CN" sz="2400" dirty="0">
                <a:latin typeface="华文中宋" panose="02010600040101010101" charset="-122"/>
                <a:ea typeface="华文中宋" panose="02010600040101010101" charset="-122"/>
                <a:cs typeface="华文中宋" panose="02010600040101010101" charset="-122"/>
                <a:sym typeface="+mn-ea"/>
              </a:rPr>
              <a:t>课后</a:t>
            </a:r>
            <a:endParaRPr lang="zh-CN" altLang="zh-CN" sz="2400" dirty="0">
              <a:latin typeface="华文中宋" panose="02010600040101010101" charset="-122"/>
              <a:ea typeface="华文中宋" panose="02010600040101010101" charset="-122"/>
              <a:cs typeface="华文中宋" panose="02010600040101010101" charset="-122"/>
            </a:endParaRPr>
          </a:p>
          <a:p>
            <a:pPr algn="l" defTabSz="913765" fontAlgn="base">
              <a:spcBef>
                <a:spcPct val="0"/>
              </a:spcBef>
              <a:spcAft>
                <a:spcPct val="0"/>
              </a:spcAft>
            </a:pPr>
            <a:endParaRPr lang="zh-CN" altLang="zh-CN" sz="2400" dirty="0"/>
          </a:p>
          <a:p>
            <a:pPr algn="l" defTabSz="913765" fontAlgn="base">
              <a:spcBef>
                <a:spcPct val="0"/>
              </a:spcBef>
              <a:spcAft>
                <a:spcPct val="0"/>
              </a:spcAft>
            </a:pPr>
            <a:endParaRPr lang="zh-CN" altLang="en-US" sz="2400" dirty="0">
              <a:solidFill>
                <a:srgbClr val="3F3F3F"/>
              </a:solidFill>
              <a:latin typeface="inpin heiti" charset="-122"/>
              <a:ea typeface="inpin heiti" charset="-122"/>
            </a:endParaRPr>
          </a:p>
        </p:txBody>
      </p:sp>
      <p:grpSp>
        <p:nvGrpSpPr>
          <p:cNvPr id="25" name="组合 24"/>
          <p:cNvGrpSpPr/>
          <p:nvPr/>
        </p:nvGrpSpPr>
        <p:grpSpPr>
          <a:xfrm>
            <a:off x="8459360" y="1861579"/>
            <a:ext cx="3268204" cy="1911899"/>
            <a:chOff x="8481042" y="2187689"/>
            <a:chExt cx="3268205" cy="1911456"/>
          </a:xfrm>
        </p:grpSpPr>
        <p:pic>
          <p:nvPicPr>
            <p:cNvPr id="26" name="Picture 4" descr="E:\Envato\WebPage Present\081014-macbook1.png"/>
            <p:cNvPicPr>
              <a:picLocks noChangeAspect="1" noChangeArrowheads="1"/>
            </p:cNvPicPr>
            <p:nvPr/>
          </p:nvPicPr>
          <p:blipFill>
            <a:blip r:embed="rId3"/>
            <a:srcRect/>
            <a:stretch>
              <a:fillRect/>
            </a:stretch>
          </p:blipFill>
          <p:spPr bwMode="auto">
            <a:xfrm>
              <a:off x="8481042" y="2187689"/>
              <a:ext cx="3268205" cy="191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9127142" y="2435027"/>
              <a:ext cx="1944216" cy="1254791"/>
            </a:xfrm>
            <a:prstGeom prst="rect">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inpin heiti" charset="-122"/>
                <a:ea typeface="inpin heiti" charset="-122"/>
              </a:endParaRPr>
            </a:p>
          </p:txBody>
        </p:sp>
      </p:grpSp>
      <p:sp>
        <p:nvSpPr>
          <p:cNvPr id="33" name="文本框 32"/>
          <p:cNvSpPr txBox="1"/>
          <p:nvPr/>
        </p:nvSpPr>
        <p:spPr>
          <a:xfrm>
            <a:off x="1590675" y="2138045"/>
            <a:ext cx="5292090" cy="3107690"/>
          </a:xfrm>
          <a:prstGeom prst="rect">
            <a:avLst/>
          </a:prstGeom>
          <a:noFill/>
        </p:spPr>
        <p:txBody>
          <a:bodyPr wrap="square" rtlCol="0">
            <a:spAutoFit/>
          </a:bodyPr>
          <a:lstStyle/>
          <a:p>
            <a:r>
              <a:rPr lang="en-US" sz="1400" dirty="0">
                <a:latin typeface="inpin heiti" charset="-122"/>
                <a:ea typeface="inpin heiti" charset="-122"/>
                <a:sym typeface="+mn-ea"/>
              </a:rPr>
              <a:t> </a:t>
            </a:r>
            <a:r>
              <a:rPr lang="en-US" sz="2800" dirty="0">
                <a:latin typeface="inpin heiti" charset="-122"/>
                <a:ea typeface="inpin heiti" charset="-122"/>
                <a:sym typeface="+mn-ea"/>
              </a:rPr>
              <a:t> </a:t>
            </a:r>
            <a:r>
              <a:rPr lang="zh-CN" altLang="en-US" sz="2800" b="1" dirty="0">
                <a:latin typeface="inpin heiti" charset="-122"/>
                <a:ea typeface="inpin heiti" charset="-122"/>
                <a:sym typeface="+mn-ea"/>
              </a:rPr>
              <a:t>（三</a:t>
            </a:r>
            <a:r>
              <a:rPr lang="zh-CN" altLang="en-US" sz="2800" b="1" dirty="0" smtClean="0">
                <a:latin typeface="inpin heiti" charset="-122"/>
                <a:ea typeface="inpin heiti" charset="-122"/>
                <a:sym typeface="+mn-ea"/>
              </a:rPr>
              <a:t>）</a:t>
            </a:r>
            <a:r>
              <a:rPr lang="zh-CN" altLang="zh-CN" sz="2800" b="1" dirty="0" smtClean="0">
                <a:sym typeface="+mn-ea"/>
              </a:rPr>
              <a:t>课</a:t>
            </a:r>
            <a:r>
              <a:rPr lang="zh-CN" altLang="zh-CN" sz="2800" b="1" dirty="0">
                <a:sym typeface="+mn-ea"/>
              </a:rPr>
              <a:t>堂小结</a:t>
            </a:r>
            <a:endParaRPr lang="zh-CN" altLang="zh-CN" sz="1400" b="1" dirty="0">
              <a:sym typeface="+mn-ea"/>
            </a:endParaRPr>
          </a:p>
          <a:p>
            <a:endParaRPr lang="en-US" altLang="zh-CN" sz="1400" b="1" dirty="0" smtClean="0"/>
          </a:p>
          <a:p>
            <a:r>
              <a:rPr lang="en-US" altLang="zh-CN" sz="2000" dirty="0" smtClean="0">
                <a:sym typeface="+mn-ea"/>
              </a:rPr>
              <a:t>         </a:t>
            </a:r>
            <a:r>
              <a:rPr lang="zh-CN" altLang="zh-CN" sz="2000" dirty="0" smtClean="0">
                <a:sym typeface="+mn-ea"/>
              </a:rPr>
              <a:t>学</a:t>
            </a:r>
            <a:r>
              <a:rPr lang="zh-CN" altLang="zh-CN" sz="2000" dirty="0">
                <a:sym typeface="+mn-ea"/>
              </a:rPr>
              <a:t>习小组与个人相比，学生参与到活动中的勇气更足，获得的支撑更多，参与活动时代入感强，主动思考问题能力提高，寻找伙伴，能够达到群策群力的效果。将搜集的信息活学活用，记准用好非常关键。教师要科学分组，对每小组的个人能力水平逐步了解，将集体学习的作用发挥出来。</a:t>
            </a:r>
            <a:endParaRPr lang="zh-CN" altLang="en-US" sz="1400" b="1" dirty="0"/>
          </a:p>
          <a:p>
            <a:endParaRPr lang="zh-CN" sz="1400" b="1" dirty="0">
              <a:latin typeface="仿宋" panose="02010609060101010101" charset="-122"/>
              <a:ea typeface="仿宋"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750"/>
                                        <p:tgtEl>
                                          <p:spTgt spid="25"/>
                                        </p:tgtEl>
                                      </p:cBhvr>
                                    </p:animEffect>
                                    <p:anim calcmode="lin" valueType="num">
                                      <p:cBhvr>
                                        <p:cTn id="23" dur="750" fill="hold"/>
                                        <p:tgtEl>
                                          <p:spTgt spid="25"/>
                                        </p:tgtEl>
                                        <p:attrNameLst>
                                          <p:attrName>ppt_x</p:attrName>
                                        </p:attrNameLst>
                                      </p:cBhvr>
                                      <p:tavLst>
                                        <p:tav tm="0">
                                          <p:val>
                                            <p:strVal val="#ppt_x"/>
                                          </p:val>
                                        </p:tav>
                                        <p:tav tm="100000">
                                          <p:val>
                                            <p:strVal val="#ppt_x"/>
                                          </p:val>
                                        </p:tav>
                                      </p:tavLst>
                                    </p:anim>
                                    <p:anim calcmode="lin" valueType="num">
                                      <p:cBhvr>
                                        <p:cTn id="24" dur="75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6" presetClass="entr" presetSubtype="37"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arn(outVertical)">
                                      <p:cBhvr>
                                        <p:cTn id="28" dur="500"/>
                                        <p:tgtEl>
                                          <p:spTgt spid="20"/>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33">
                                            <p:txEl>
                                              <p:pRg st="0" end="0"/>
                                            </p:txEl>
                                          </p:spTgt>
                                        </p:tgtEl>
                                        <p:attrNameLst>
                                          <p:attrName>style.visibility</p:attrName>
                                        </p:attrNameLst>
                                      </p:cBhvr>
                                      <p:to>
                                        <p:strVal val="visible"/>
                                      </p:to>
                                    </p:set>
                                    <p:animEffect transition="in" filter="fade">
                                      <p:cBhvr>
                                        <p:cTn id="32" dur="500"/>
                                        <p:tgtEl>
                                          <p:spTgt spid="33">
                                            <p:txEl>
                                              <p:pRg st="0" end="0"/>
                                            </p:txEl>
                                          </p:spTgt>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33">
                                            <p:txEl>
                                              <p:pRg st="2" end="2"/>
                                            </p:txEl>
                                          </p:spTgt>
                                        </p:tgtEl>
                                        <p:attrNameLst>
                                          <p:attrName>style.visibility</p:attrName>
                                        </p:attrNameLst>
                                      </p:cBhvr>
                                      <p:to>
                                        <p:strVal val="visible"/>
                                      </p:to>
                                    </p:set>
                                    <p:animEffect transition="in" filter="fade">
                                      <p:cBhvr>
                                        <p:cTn id="36" dur="500"/>
                                        <p:tgtEl>
                                          <p:spTgt spid="3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bldLvl="0" animBg="1"/>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76725" y="1181100"/>
            <a:ext cx="3841750" cy="769441"/>
          </a:xfrm>
          <a:prstGeom prst="rect">
            <a:avLst/>
          </a:prstGeom>
          <a:noFill/>
        </p:spPr>
        <p:txBody>
          <a:bodyPr wrap="square" rtlCol="0">
            <a:spAutoFit/>
          </a:bodyPr>
          <a:lstStyle/>
          <a:p>
            <a:r>
              <a:rPr lang="zh-CN" altLang="en-US" sz="4400" b="1" dirty="0" smtClean="0"/>
              <a:t>教与学的改变</a:t>
            </a:r>
            <a:endParaRPr lang="zh-CN" altLang="en-US" sz="4400" b="1" dirty="0"/>
          </a:p>
        </p:txBody>
      </p:sp>
      <p:sp>
        <p:nvSpPr>
          <p:cNvPr id="3" name="TextBox 2"/>
          <p:cNvSpPr txBox="1"/>
          <p:nvPr/>
        </p:nvSpPr>
        <p:spPr>
          <a:xfrm>
            <a:off x="1371600" y="2298700"/>
            <a:ext cx="9652000" cy="1938992"/>
          </a:xfrm>
          <a:prstGeom prst="rect">
            <a:avLst/>
          </a:prstGeom>
          <a:noFill/>
        </p:spPr>
        <p:txBody>
          <a:bodyPr wrap="square" rtlCol="0">
            <a:spAutoFit/>
          </a:bodyPr>
          <a:lstStyle/>
          <a:p>
            <a:r>
              <a:rPr lang="zh-CN" altLang="en-US" sz="2400" dirty="0" smtClean="0"/>
              <a:t>         依据掌握学生能力情况进行分组。对于教师来说，分组变得更加得心应手，对于掌控课堂上更加游刃有余。以小组为单位提出的问题变得更加具有共性，对于重难点知识的课程的讲解更有侧重点。对于学生来说，更小范围的集体学习更能够激发学生的竞争意识，展示自己更加自如，对于学习的主动性变得更好。</a:t>
            </a:r>
            <a:endParaRPr lang="zh-CN" altLang="en-US" sz="2400" dirty="0"/>
          </a:p>
        </p:txBody>
      </p:sp>
    </p:spTree>
    <p:extLst>
      <p:ext uri="{BB962C8B-B14F-4D97-AF65-F5344CB8AC3E}">
        <p14:creationId xmlns:p14="http://schemas.microsoft.com/office/powerpoint/2010/main" val="26695360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
        <p:nvSpPr>
          <p:cNvPr id="62" name="TextBox 61"/>
          <p:cNvSpPr txBox="1"/>
          <p:nvPr/>
        </p:nvSpPr>
        <p:spPr>
          <a:xfrm>
            <a:off x="4679564" y="1457278"/>
            <a:ext cx="1052195" cy="1938020"/>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b="0" dirty="0" smtClean="0">
                <a:solidFill>
                  <a:schemeClr val="accent6"/>
                </a:solidFill>
                <a:latin typeface="方正粗黑宋简体" panose="02000000000000000000" charset="-122"/>
                <a:ea typeface="方正粗黑宋简体" panose="02000000000000000000" charset="-122"/>
              </a:rPr>
              <a:t>4</a:t>
            </a:r>
            <a:endParaRPr lang="zh-CN" altLang="en-US" sz="12000" b="0" dirty="0">
              <a:solidFill>
                <a:schemeClr val="accent6"/>
              </a:solidFill>
              <a:latin typeface="方正粗黑宋简体" panose="02000000000000000000" charset="-122"/>
              <a:ea typeface="方正粗黑宋简体" panose="02000000000000000000" charset="-122"/>
            </a:endParaRPr>
          </a:p>
        </p:txBody>
      </p:sp>
      <p:sp>
        <p:nvSpPr>
          <p:cNvPr id="64" name="文本框 78"/>
          <p:cNvSpPr txBox="1"/>
          <p:nvPr/>
        </p:nvSpPr>
        <p:spPr>
          <a:xfrm>
            <a:off x="4230553" y="3747232"/>
            <a:ext cx="4754880" cy="1198880"/>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b="0" dirty="0" smtClean="0">
                <a:solidFill>
                  <a:schemeClr val="accent6"/>
                </a:solidFill>
                <a:latin typeface="方正粗黑宋简体" panose="02000000000000000000" charset="-122"/>
                <a:ea typeface="方正粗黑宋简体" panose="02000000000000000000" charset="-122"/>
              </a:rPr>
              <a:t>说教学</a:t>
            </a:r>
            <a:r>
              <a:rPr lang="zh-CN" altLang="en-US" sz="7200" b="0" dirty="0">
                <a:solidFill>
                  <a:schemeClr val="accent6"/>
                </a:solidFill>
                <a:latin typeface="方正粗黑宋简体" panose="02000000000000000000" charset="-122"/>
                <a:ea typeface="方正粗黑宋简体" panose="02000000000000000000" charset="-122"/>
              </a:rPr>
              <a:t>反思</a:t>
            </a: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gr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grpSp>
        <p:nvGrpSpPr>
          <p:cNvPr id="81" name="组合 80"/>
          <p:cNvGrpSpPr/>
          <p:nvPr/>
        </p:nvGrpSpPr>
        <p:grpSpPr>
          <a:xfrm rot="13396910" flipV="1">
            <a:off x="8803481" y="429667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029335" y="191135"/>
            <a:ext cx="2708910" cy="368300"/>
          </a:xfrm>
          <a:prstGeom prst="rect">
            <a:avLst/>
          </a:prstGeom>
        </p:spPr>
        <p:txBody>
          <a:bodyPr wrap="square">
            <a:spAutoFit/>
          </a:bodyPr>
          <a:lstStyle/>
          <a:p>
            <a:r>
              <a:rPr lang="zh-CN" altLang="en-US" sz="1800" dirty="0" smtClean="0">
                <a:solidFill>
                  <a:prstClr val="black">
                    <a:lumMod val="75000"/>
                    <a:lumOff val="25000"/>
                  </a:prstClr>
                </a:solidFill>
                <a:latin typeface="inpin heiti" charset="-122"/>
                <a:ea typeface="inpin heiti" charset="-122"/>
              </a:rPr>
              <a:t>B1技术支持的测试与练习</a:t>
            </a:r>
          </a:p>
        </p:txBody>
      </p:sp>
      <p:grpSp>
        <p:nvGrpSpPr>
          <p:cNvPr id="3" name="组合 2"/>
          <p:cNvGrpSpPr/>
          <p:nvPr/>
        </p:nvGrpSpPr>
        <p:grpSpPr>
          <a:xfrm>
            <a:off x="3693795" y="255214"/>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grpSp>
      <p:grpSp>
        <p:nvGrpSpPr>
          <p:cNvPr id="27" name="Group 27"/>
          <p:cNvGrpSpPr/>
          <p:nvPr/>
        </p:nvGrpSpPr>
        <p:grpSpPr>
          <a:xfrm>
            <a:off x="766482" y="1054704"/>
            <a:ext cx="4841874" cy="5600096"/>
            <a:chOff x="1063195" y="1864819"/>
            <a:chExt cx="1938940" cy="2373482"/>
          </a:xfrm>
          <a:solidFill>
            <a:schemeClr val="accent5"/>
          </a:solidFill>
        </p:grpSpPr>
        <p:grpSp>
          <p:nvGrpSpPr>
            <p:cNvPr id="28" name="Group 24"/>
            <p:cNvGrpSpPr/>
            <p:nvPr/>
          </p:nvGrpSpPr>
          <p:grpSpPr>
            <a:xfrm>
              <a:off x="1063195" y="1864819"/>
              <a:ext cx="1938940" cy="2373482"/>
              <a:chOff x="1063195" y="1864819"/>
              <a:chExt cx="1938940" cy="2373482"/>
            </a:xfrm>
            <a:grpFill/>
          </p:grpSpPr>
          <p:sp>
            <p:nvSpPr>
              <p:cNvPr id="29" name="Rectangle 8"/>
              <p:cNvSpPr/>
              <p:nvPr/>
            </p:nvSpPr>
            <p:spPr>
              <a:xfrm>
                <a:off x="1063195" y="1864819"/>
                <a:ext cx="1938940" cy="23734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npin heiti" charset="-122"/>
                </a:endParaRPr>
              </a:p>
            </p:txBody>
          </p:sp>
          <p:sp>
            <p:nvSpPr>
              <p:cNvPr id="36" name="Rectangle 16"/>
              <p:cNvSpPr/>
              <p:nvPr/>
            </p:nvSpPr>
            <p:spPr>
              <a:xfrm>
                <a:off x="1104394" y="1903560"/>
                <a:ext cx="1821714" cy="1301778"/>
              </a:xfrm>
              <a:prstGeom prst="rect">
                <a:avLst/>
              </a:prstGeom>
              <a:grpFill/>
            </p:spPr>
            <p:txBody>
              <a:bodyPr wrap="square">
                <a:noAutofit/>
              </a:bodyPr>
              <a:lstStyle/>
              <a:p>
                <a:pPr algn="l"/>
                <a:r>
                  <a:rPr lang="en-US" altLang="zh-CN" sz="2000" b="1" dirty="0" smtClean="0">
                    <a:solidFill>
                      <a:schemeClr val="bg1"/>
                    </a:solidFill>
                    <a:latin typeface="华文中宋" panose="02010600040101010101" charset="-122"/>
                    <a:ea typeface="华文中宋" panose="02010600040101010101" charset="-122"/>
                    <a:cs typeface="华文中宋" panose="02010600040101010101" charset="-122"/>
                    <a:sym typeface="+mn-ea"/>
                  </a:rPr>
                  <a:t>  1</a:t>
                </a:r>
                <a:r>
                  <a:rPr lang="en-US" altLang="zh-CN" sz="2000" b="1" dirty="0">
                    <a:solidFill>
                      <a:schemeClr val="bg1"/>
                    </a:solidFill>
                    <a:latin typeface="华文中宋" panose="02010600040101010101" charset="-122"/>
                    <a:ea typeface="华文中宋" panose="02010600040101010101" charset="-122"/>
                    <a:cs typeface="华文中宋" panose="02010600040101010101" charset="-122"/>
                    <a:sym typeface="+mn-ea"/>
                  </a:rPr>
                  <a:t>.科学分组易形成学习合力。</a:t>
                </a:r>
                <a:endParaRPr lang="en-US" altLang="zh-CN" sz="2000" b="1" dirty="0">
                  <a:solidFill>
                    <a:schemeClr val="bg1"/>
                  </a:solidFill>
                  <a:latin typeface="华文中宋" panose="02010600040101010101" charset="-122"/>
                  <a:ea typeface="华文中宋" panose="02010600040101010101" charset="-122"/>
                  <a:cs typeface="华文中宋" panose="02010600040101010101" charset="-122"/>
                </a:endParaRPr>
              </a:p>
              <a:p>
                <a:r>
                  <a:rPr lang="en-US" altLang="zh-CN" sz="2000" b="1" dirty="0" smtClean="0">
                    <a:latin typeface="华文中宋" panose="02010600040101010101" charset="-122"/>
                    <a:ea typeface="华文中宋" panose="02010600040101010101" charset="-122"/>
                    <a:cs typeface="华文中宋" panose="02010600040101010101" charset="-122"/>
                    <a:sym typeface="+mn-ea"/>
                  </a:rPr>
                  <a:t>  以小组为单位的课前测</a:t>
                </a:r>
                <a:r>
                  <a:rPr lang="zh-CN" altLang="en-US" sz="2000" b="1" dirty="0" smtClean="0">
                    <a:latin typeface="华文中宋" panose="02010600040101010101" charset="-122"/>
                    <a:ea typeface="华文中宋" panose="02010600040101010101" charset="-122"/>
                    <a:cs typeface="华文中宋" panose="02010600040101010101" charset="-122"/>
                    <a:sym typeface="+mn-ea"/>
                  </a:rPr>
                  <a:t>试</a:t>
                </a:r>
                <a:r>
                  <a:rPr lang="en-US" altLang="zh-CN" sz="2000" b="1" dirty="0" smtClean="0">
                    <a:latin typeface="华文中宋" panose="02010600040101010101" charset="-122"/>
                    <a:ea typeface="华文中宋" panose="02010600040101010101" charset="-122"/>
                    <a:cs typeface="华文中宋" panose="02010600040101010101" charset="-122"/>
                    <a:sym typeface="+mn-ea"/>
                  </a:rPr>
                  <a:t>，</a:t>
                </a:r>
                <a:r>
                  <a:rPr lang="en-US" altLang="zh-CN" sz="2000" b="1" dirty="0">
                    <a:latin typeface="华文中宋" panose="02010600040101010101" charset="-122"/>
                    <a:ea typeface="华文中宋" panose="02010600040101010101" charset="-122"/>
                    <a:cs typeface="华文中宋" panose="02010600040101010101" charset="-122"/>
                    <a:sym typeface="+mn-ea"/>
                  </a:rPr>
                  <a:t>对于准确评估学生的能力尤为重要，</a:t>
                </a:r>
                <a:r>
                  <a:rPr lang="en-US" altLang="zh-CN" sz="2000" b="1" dirty="0" smtClean="0">
                    <a:latin typeface="华文中宋" panose="02010600040101010101" charset="-122"/>
                    <a:ea typeface="华文中宋" panose="02010600040101010101" charset="-122"/>
                    <a:cs typeface="华文中宋" panose="02010600040101010101" charset="-122"/>
                    <a:sym typeface="+mn-ea"/>
                  </a:rPr>
                  <a:t>分析学生现有能力以便更好的进行分组</a:t>
                </a:r>
                <a:r>
                  <a:rPr lang="zh-CN" altLang="en-US" sz="2000" b="1" dirty="0" smtClean="0">
                    <a:latin typeface="华文中宋" panose="02010600040101010101" charset="-122"/>
                    <a:ea typeface="华文中宋" panose="02010600040101010101" charset="-122"/>
                    <a:cs typeface="华文中宋" panose="02010600040101010101" charset="-122"/>
                    <a:sym typeface="+mn-ea"/>
                  </a:rPr>
                  <a:t>，这样可以打破之前的常规盲目分组造成的学生能力分配不均问题。</a:t>
                </a:r>
                <a:endParaRPr lang="en-US" altLang="zh-CN" sz="2000" b="1" dirty="0" smtClean="0">
                  <a:latin typeface="华文中宋" panose="02010600040101010101" charset="-122"/>
                  <a:ea typeface="华文中宋" panose="02010600040101010101" charset="-122"/>
                  <a:cs typeface="华文中宋" panose="02010600040101010101" charset="-122"/>
                  <a:sym typeface="+mn-ea"/>
                </a:endParaRPr>
              </a:p>
              <a:p>
                <a:r>
                  <a:rPr lang="en-US" altLang="zh-CN" sz="2000" b="1" dirty="0">
                    <a:latin typeface="华文中宋" panose="02010600040101010101" charset="-122"/>
                    <a:ea typeface="华文中宋" panose="02010600040101010101" charset="-122"/>
                    <a:cs typeface="华文中宋" panose="02010600040101010101" charset="-122"/>
                    <a:sym typeface="+mn-ea"/>
                  </a:rPr>
                  <a:t> </a:t>
                </a:r>
                <a:r>
                  <a:rPr lang="en-US" altLang="zh-CN" sz="2000" b="1" dirty="0" smtClean="0">
                    <a:latin typeface="华文中宋" panose="02010600040101010101" charset="-122"/>
                    <a:ea typeface="华文中宋" panose="02010600040101010101" charset="-122"/>
                    <a:cs typeface="华文中宋" panose="02010600040101010101" charset="-122"/>
                    <a:sym typeface="+mn-ea"/>
                  </a:rPr>
                  <a:t> 小组中对于历史兴趣不够浓厚的同学也可以参与其中</a:t>
                </a:r>
                <a:r>
                  <a:rPr lang="en-US" altLang="zh-CN" sz="2000" b="1" dirty="0">
                    <a:latin typeface="华文中宋" panose="02010600040101010101" charset="-122"/>
                    <a:ea typeface="华文中宋" panose="02010600040101010101" charset="-122"/>
                    <a:cs typeface="华文中宋" panose="02010600040101010101" charset="-122"/>
                    <a:sym typeface="+mn-ea"/>
                  </a:rPr>
                  <a:t>，找到自己的关注点，更好的参与。代入式、情境式的教学更能够将学生融入到那个朝代，知识掌握更加牢固，学生学习主动性的加强让课程的进行更加流畅。</a:t>
                </a:r>
                <a:endParaRPr lang="en-US" altLang="zh-CN" sz="2000" b="1" dirty="0">
                  <a:latin typeface="华文中宋" panose="02010600040101010101" charset="-122"/>
                  <a:ea typeface="华文中宋" panose="02010600040101010101" charset="-122"/>
                  <a:cs typeface="华文中宋" panose="02010600040101010101" charset="-122"/>
                </a:endParaRPr>
              </a:p>
              <a:p>
                <a:pPr algn="l"/>
                <a:endParaRPr lang="zh-CN" dirty="0">
                  <a:solidFill>
                    <a:schemeClr val="bg1"/>
                  </a:solidFill>
                  <a:latin typeface="inpin heiti" charset="-122"/>
                  <a:ea typeface="inpin heiti" charset="-122"/>
                  <a:cs typeface="inpin heiti" charset="-122"/>
                  <a:sym typeface="+mn-ea"/>
                </a:endParaRPr>
              </a:p>
            </p:txBody>
          </p:sp>
        </p:grpSp>
        <p:cxnSp>
          <p:nvCxnSpPr>
            <p:cNvPr id="38" name="Straight Arrow Connector 14"/>
            <p:cNvCxnSpPr/>
            <p:nvPr/>
          </p:nvCxnSpPr>
          <p:spPr>
            <a:xfrm>
              <a:off x="1512699" y="3908630"/>
              <a:ext cx="829920" cy="1455"/>
            </a:xfrm>
            <a:prstGeom prst="straightConnector1">
              <a:avLst/>
            </a:prstGeom>
            <a:grpFill/>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sp>
        <p:nvSpPr>
          <p:cNvPr id="47" name="Rectangle 17"/>
          <p:cNvSpPr/>
          <p:nvPr/>
        </p:nvSpPr>
        <p:spPr>
          <a:xfrm>
            <a:off x="5870574" y="974776"/>
            <a:ext cx="6223000" cy="4954270"/>
          </a:xfrm>
          <a:prstGeom prst="rect">
            <a:avLst/>
          </a:prstGeom>
          <a:solidFill>
            <a:schemeClr val="accent6"/>
          </a:solidFill>
        </p:spPr>
        <p:txBody>
          <a:bodyPr wrap="square">
            <a:spAutoFit/>
          </a:bodyPr>
          <a:lstStyle/>
          <a:p>
            <a:pPr algn="l">
              <a:buClrTx/>
              <a:buSzTx/>
              <a:buFontTx/>
              <a:buNone/>
            </a:pPr>
            <a:endParaRPr lang="en-US" altLang="zh-CN" sz="1800" b="1" dirty="0">
              <a:solidFill>
                <a:schemeClr val="bg1"/>
              </a:solidFill>
              <a:sym typeface="+mn-ea"/>
            </a:endParaRPr>
          </a:p>
          <a:p>
            <a:pPr algn="l">
              <a:buClrTx/>
              <a:buSzTx/>
              <a:buFontTx/>
              <a:buNone/>
            </a:pPr>
            <a:r>
              <a:rPr lang="en-US" altLang="zh-CN" sz="2000" b="1" dirty="0" smtClean="0">
                <a:solidFill>
                  <a:schemeClr val="bg1"/>
                </a:solidFill>
                <a:sym typeface="+mn-ea"/>
              </a:rPr>
              <a:t>         2</a:t>
            </a:r>
            <a:r>
              <a:rPr lang="en-US" altLang="zh-CN" sz="2000" b="1" dirty="0">
                <a:solidFill>
                  <a:schemeClr val="bg1"/>
                </a:solidFill>
                <a:sym typeface="+mn-ea"/>
              </a:rPr>
              <a:t>. 将知识性、趣味性、</a:t>
            </a:r>
            <a:r>
              <a:rPr lang="en-US" altLang="zh-CN" sz="2000" b="1" dirty="0" smtClean="0">
                <a:solidFill>
                  <a:schemeClr val="bg1"/>
                </a:solidFill>
                <a:sym typeface="+mn-ea"/>
              </a:rPr>
              <a:t>探究性融为一体</a:t>
            </a:r>
            <a:r>
              <a:rPr lang="zh-CN" altLang="en-US" sz="2000" b="1" dirty="0" smtClean="0">
                <a:solidFill>
                  <a:schemeClr val="bg1"/>
                </a:solidFill>
                <a:sym typeface="+mn-ea"/>
              </a:rPr>
              <a:t>。</a:t>
            </a:r>
            <a:endParaRPr lang="en-US" altLang="zh-CN" sz="2000" b="1" dirty="0" smtClean="0">
              <a:solidFill>
                <a:schemeClr val="bg1"/>
              </a:solidFill>
              <a:sym typeface="+mn-ea"/>
            </a:endParaRPr>
          </a:p>
          <a:p>
            <a:pPr algn="l">
              <a:buClrTx/>
              <a:buSzTx/>
              <a:buFontTx/>
              <a:buNone/>
            </a:pPr>
            <a:r>
              <a:rPr lang="en-US" altLang="zh-CN" sz="2000" b="1" dirty="0">
                <a:solidFill>
                  <a:schemeClr val="bg1"/>
                </a:solidFill>
                <a:latin typeface="华文中宋" panose="02010600040101010101" charset="-122"/>
                <a:ea typeface="华文中宋" panose="02010600040101010101" charset="-122"/>
                <a:cs typeface="华文中宋" panose="02010600040101010101" charset="-122"/>
                <a:sym typeface="+mn-ea"/>
              </a:rPr>
              <a:t> </a:t>
            </a:r>
            <a:r>
              <a:rPr lang="en-US" altLang="zh-CN" sz="2000" b="1" dirty="0" smtClean="0">
                <a:solidFill>
                  <a:schemeClr val="bg1"/>
                </a:solidFill>
                <a:latin typeface="华文中宋" panose="02010600040101010101" charset="-122"/>
                <a:ea typeface="华文中宋" panose="02010600040101010101" charset="-122"/>
                <a:cs typeface="华文中宋" panose="02010600040101010101" charset="-122"/>
                <a:sym typeface="+mn-ea"/>
              </a:rPr>
              <a:t>  </a:t>
            </a:r>
            <a:r>
              <a:rPr lang="en-US" altLang="zh-CN" sz="2000" b="1" dirty="0" smtClean="0">
                <a:latin typeface="华文中宋" panose="02010600040101010101" charset="-122"/>
                <a:ea typeface="华文中宋" panose="02010600040101010101" charset="-122"/>
                <a:cs typeface="华文中宋" panose="02010600040101010101" charset="-122"/>
                <a:sym typeface="+mn-ea"/>
              </a:rPr>
              <a:t>促进学生主动交流</a:t>
            </a:r>
            <a:r>
              <a:rPr lang="en-US" altLang="zh-CN" sz="2000" b="1" dirty="0">
                <a:latin typeface="华文中宋" panose="02010600040101010101" charset="-122"/>
                <a:ea typeface="华文中宋" panose="02010600040101010101" charset="-122"/>
                <a:cs typeface="华文中宋" panose="02010600040101010101" charset="-122"/>
                <a:sym typeface="+mn-ea"/>
              </a:rPr>
              <a:t>、研讨。通过两个游戏让学生走近历史舞台，在学习小组中找到适合自己的位置。适当的团队游戏可以增强团队的凝聚力，充分发挥帮、带作用，让学生之间的能力互补体现的更加明显，缩小差距，快速融入。</a:t>
            </a:r>
            <a:endParaRPr lang="en-US" altLang="zh-CN" sz="2000" b="1" dirty="0">
              <a:latin typeface="华文中宋" panose="02010600040101010101" charset="-122"/>
              <a:ea typeface="华文中宋" panose="02010600040101010101" charset="-122"/>
              <a:cs typeface="华文中宋" panose="02010600040101010101" charset="-122"/>
            </a:endParaRPr>
          </a:p>
          <a:p>
            <a:pPr algn="l">
              <a:buClrTx/>
              <a:buSzTx/>
              <a:buFontTx/>
              <a:buNone/>
            </a:pPr>
            <a:endParaRPr lang="en-US" altLang="zh-CN" sz="1800" b="1" dirty="0">
              <a:solidFill>
                <a:schemeClr val="tx1"/>
              </a:solidFill>
            </a:endParaRPr>
          </a:p>
          <a:p>
            <a:pPr algn="l">
              <a:buClrTx/>
              <a:buSzTx/>
              <a:buNone/>
            </a:pPr>
            <a:r>
              <a:rPr lang="en-US" altLang="zh-CN" sz="2000" b="1" dirty="0" smtClean="0">
                <a:solidFill>
                  <a:schemeClr val="bg1"/>
                </a:solidFill>
                <a:latin typeface="华文中宋" panose="02010600040101010101" charset="-122"/>
                <a:ea typeface="华文中宋" panose="02010600040101010101" charset="-122"/>
                <a:cs typeface="华文中宋" panose="02010600040101010101" charset="-122"/>
              </a:rPr>
              <a:t>   3</a:t>
            </a:r>
            <a:r>
              <a:rPr lang="en-US" altLang="zh-CN" sz="2000" b="1" dirty="0">
                <a:solidFill>
                  <a:schemeClr val="bg1"/>
                </a:solidFill>
                <a:latin typeface="华文中宋" panose="02010600040101010101" charset="-122"/>
                <a:ea typeface="华文中宋" panose="02010600040101010101" charset="-122"/>
                <a:cs typeface="华文中宋" panose="02010600040101010101" charset="-122"/>
              </a:rPr>
              <a:t>.</a:t>
            </a:r>
            <a:r>
              <a:rPr lang="en-US" altLang="zh-CN" sz="2000" b="1" dirty="0">
                <a:solidFill>
                  <a:schemeClr val="bg1"/>
                </a:solidFill>
                <a:latin typeface="华文中宋" panose="02010600040101010101" charset="-122"/>
                <a:ea typeface="华文中宋" panose="02010600040101010101" charset="-122"/>
                <a:cs typeface="华文中宋" panose="02010600040101010101" charset="-122"/>
                <a:sym typeface="+mn-ea"/>
              </a:rPr>
              <a:t>适当对教学内容进行拓展。</a:t>
            </a:r>
            <a:endParaRPr lang="en-US" altLang="zh-CN" sz="2000" b="1" dirty="0">
              <a:solidFill>
                <a:schemeClr val="bg1"/>
              </a:solidFill>
              <a:latin typeface="华文中宋" panose="02010600040101010101" charset="-122"/>
              <a:ea typeface="华文中宋" panose="02010600040101010101" charset="-122"/>
              <a:cs typeface="华文中宋" panose="02010600040101010101" charset="-122"/>
            </a:endParaRPr>
          </a:p>
          <a:p>
            <a:pPr algn="l">
              <a:buClrTx/>
              <a:buSzTx/>
              <a:buFontTx/>
              <a:buNone/>
            </a:pPr>
            <a:r>
              <a:rPr lang="en-US" altLang="zh-CN" sz="2000" b="1" dirty="0" smtClean="0">
                <a:latin typeface="华文中宋" panose="02010600040101010101" charset="-122"/>
                <a:ea typeface="华文中宋" panose="02010600040101010101" charset="-122"/>
                <a:cs typeface="华文中宋" panose="02010600040101010101" charset="-122"/>
                <a:sym typeface="+mn-ea"/>
              </a:rPr>
              <a:t>   发布电子书链接</a:t>
            </a:r>
            <a:r>
              <a:rPr lang="en-US" altLang="zh-CN" sz="2000" b="1" dirty="0">
                <a:latin typeface="华文中宋" panose="02010600040101010101" charset="-122"/>
                <a:ea typeface="华文中宋" panose="02010600040101010101" charset="-122"/>
                <a:cs typeface="华文中宋" panose="02010600040101010101" charset="-122"/>
                <a:sym typeface="+mn-ea"/>
              </a:rPr>
              <a:t>--《明朝那些事儿》，设置课后阅读作业，知识的积累需要过程，增加见闻，增加趣味，小组成员之间的交流增加使学习事半功倍。</a:t>
            </a:r>
            <a:endParaRPr lang="en-US" altLang="zh-CN" sz="2000" b="1" dirty="0">
              <a:latin typeface="华文中宋" panose="02010600040101010101" charset="-122"/>
              <a:ea typeface="华文中宋" panose="02010600040101010101" charset="-122"/>
              <a:cs typeface="华文中宋" panose="02010600040101010101" charset="-122"/>
            </a:endParaRPr>
          </a:p>
          <a:p>
            <a:pPr algn="l">
              <a:buClrTx/>
              <a:buSzTx/>
              <a:buNone/>
            </a:pPr>
            <a:endParaRPr lang="en-US" altLang="zh-CN" sz="2000" b="1" dirty="0">
              <a:solidFill>
                <a:schemeClr val="bg1"/>
              </a:solidFill>
              <a:latin typeface="华文中宋" panose="02010600040101010101" charset="-122"/>
              <a:ea typeface="华文中宋" panose="02010600040101010101" charset="-122"/>
              <a:cs typeface="华文中宋" panose="02010600040101010101" charset="-122"/>
            </a:endParaRPr>
          </a:p>
          <a:p>
            <a:pPr algn="l">
              <a:buClrTx/>
              <a:buSzTx/>
              <a:buNone/>
            </a:pPr>
            <a:endParaRPr lang="en-US" altLang="zh-CN" sz="20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algn="l">
              <a:buClrTx/>
              <a:buSzTx/>
              <a:buNone/>
            </a:pPr>
            <a:endParaRPr lang="en-US" altLang="zh-CN" sz="2000" b="1" dirty="0">
              <a:solidFill>
                <a:schemeClr val="bg1"/>
              </a:solidFill>
              <a:latin typeface="华文中宋" panose="02010600040101010101" charset="-122"/>
              <a:ea typeface="华文中宋" panose="02010600040101010101" charset="-122"/>
              <a:cs typeface="华文中宋" panose="02010600040101010101" charset="-122"/>
            </a:endParaRPr>
          </a:p>
          <a:p>
            <a:pPr algn="l">
              <a:buClrTx/>
              <a:buSzTx/>
              <a:buNone/>
            </a:pPr>
            <a:endParaRPr lang="en-US" altLang="zh-CN" sz="2000" b="1" dirty="0">
              <a:solidFill>
                <a:schemeClr val="bg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slide(fromLeft)">
                                      <p:cBhvr>
                                        <p:cTn id="1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
        <p:nvSpPr>
          <p:cNvPr id="62" name="TextBox 61"/>
          <p:cNvSpPr txBox="1"/>
          <p:nvPr/>
        </p:nvSpPr>
        <p:spPr>
          <a:xfrm>
            <a:off x="4679564" y="1457278"/>
            <a:ext cx="1052195" cy="1938020"/>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b="0" dirty="0" smtClean="0">
                <a:solidFill>
                  <a:schemeClr val="accent6"/>
                </a:solidFill>
                <a:latin typeface="方正粗黑宋简体" panose="02000000000000000000" charset="-122"/>
                <a:ea typeface="方正粗黑宋简体" panose="02000000000000000000" charset="-122"/>
              </a:rPr>
              <a:t>5</a:t>
            </a:r>
            <a:endParaRPr lang="zh-CN" altLang="en-US" sz="12000" b="0" dirty="0">
              <a:solidFill>
                <a:schemeClr val="accent6"/>
              </a:solidFill>
              <a:latin typeface="方正粗黑宋简体" panose="02000000000000000000" charset="-122"/>
              <a:ea typeface="方正粗黑宋简体" panose="02000000000000000000" charset="-122"/>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b="0" dirty="0">
                <a:solidFill>
                  <a:schemeClr val="accent6"/>
                </a:solidFill>
                <a:latin typeface="方正粗黑宋简体" panose="02000000000000000000" charset="-122"/>
                <a:ea typeface="方正粗黑宋简体" panose="02000000000000000000" charset="-122"/>
              </a:rPr>
              <a:t>展</a:t>
            </a:r>
            <a:r>
              <a:rPr lang="zh-CN" altLang="en-US" sz="7200" b="0" dirty="0" smtClean="0">
                <a:solidFill>
                  <a:schemeClr val="accent6"/>
                </a:solidFill>
                <a:latin typeface="方正粗黑宋简体" panose="02000000000000000000" charset="-122"/>
                <a:ea typeface="方正粗黑宋简体" panose="02000000000000000000" charset="-122"/>
              </a:rPr>
              <a:t>示成果</a:t>
            </a:r>
            <a:endParaRPr lang="zh-CN" altLang="en-US" sz="7200" b="0" dirty="0">
              <a:solidFill>
                <a:schemeClr val="accent6"/>
              </a:solidFill>
              <a:latin typeface="方正粗黑宋简体" panose="02000000000000000000" charset="-122"/>
              <a:ea typeface="方正粗黑宋简体" panose="02000000000000000000" charset="-122"/>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gr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grpSp>
        <p:nvGrpSpPr>
          <p:cNvPr id="81" name="组合 80"/>
          <p:cNvGrpSpPr/>
          <p:nvPr/>
        </p:nvGrpSpPr>
        <p:grpSpPr>
          <a:xfrm rot="13396910" flipV="1">
            <a:off x="7983061" y="4292225"/>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32000" y="2352764"/>
            <a:ext cx="8534400" cy="2308324"/>
          </a:xfrm>
          <a:prstGeom prst="rect">
            <a:avLst/>
          </a:prstGeom>
          <a:noFill/>
        </p:spPr>
        <p:txBody>
          <a:bodyPr wrap="square" rtlCol="0">
            <a:spAutoFit/>
          </a:bodyPr>
          <a:lstStyle/>
          <a:p>
            <a:r>
              <a:rPr lang="zh-CN" altLang="en-US" sz="2400" dirty="0" smtClean="0"/>
              <a:t>        课前通过网站、问卷星、网络课堂云平台等形式让预习变得更加高效，让学生的知识掌握水平更好的呈现出来，为分组做了很好的准备。课中游戏环节使学生参与性更好，分组合作，使小组的凝聚力和向心力提高学习使得学习氛围变得更好 。教师适度的指导、课后配合测验进行强化，使得课程的整个流程变得完整流畅。</a:t>
            </a:r>
            <a:endParaRPr lang="zh-CN" altLang="en-US" sz="2400" dirty="0"/>
          </a:p>
        </p:txBody>
      </p:sp>
      <p:sp>
        <p:nvSpPr>
          <p:cNvPr id="3" name="TextBox 2"/>
          <p:cNvSpPr txBox="1"/>
          <p:nvPr/>
        </p:nvSpPr>
        <p:spPr>
          <a:xfrm>
            <a:off x="3479800" y="1117600"/>
            <a:ext cx="5257800" cy="584775"/>
          </a:xfrm>
          <a:prstGeom prst="rect">
            <a:avLst/>
          </a:prstGeom>
          <a:noFill/>
        </p:spPr>
        <p:txBody>
          <a:bodyPr wrap="square" rtlCol="0">
            <a:spAutoFit/>
          </a:bodyPr>
          <a:lstStyle/>
          <a:p>
            <a:pPr algn="ctr"/>
            <a:r>
              <a:rPr lang="zh-CN" altLang="en-US" sz="3200" b="1" dirty="0" smtClean="0"/>
              <a:t>信息化手段应用实施过程</a:t>
            </a:r>
            <a:endParaRPr lang="zh-CN" altLang="en-US" sz="3200" b="1" dirty="0"/>
          </a:p>
        </p:txBody>
      </p:sp>
    </p:spTree>
    <p:extLst>
      <p:ext uri="{BB962C8B-B14F-4D97-AF65-F5344CB8AC3E}">
        <p14:creationId xmlns:p14="http://schemas.microsoft.com/office/powerpoint/2010/main" val="21161175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52922" y="27235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0" name="文本框 9"/>
          <p:cNvSpPr txBox="1"/>
          <p:nvPr/>
        </p:nvSpPr>
        <p:spPr>
          <a:xfrm>
            <a:off x="972185" y="194310"/>
            <a:ext cx="2821940" cy="368300"/>
          </a:xfrm>
          <a:prstGeom prst="rect">
            <a:avLst/>
          </a:prstGeom>
          <a:noFill/>
        </p:spPr>
        <p:txBody>
          <a:bodyPr wrap="square" rtlCol="0">
            <a:spAutoFit/>
          </a:bodyPr>
          <a:lstStyle/>
          <a:p>
            <a:r>
              <a:rPr lang="en-US" altLang="zh-CN" dirty="0" smtClean="0">
                <a:solidFill>
                  <a:schemeClr val="tx2"/>
                </a:solidFill>
                <a:latin typeface="inpin heiti" charset="-122"/>
                <a:ea typeface="inpin heiti" charset="-122"/>
                <a:sym typeface="+mn-ea"/>
              </a:rPr>
              <a:t>B1技术支持的测试与练习</a:t>
            </a:r>
            <a:endParaRPr lang="zh-CN" alt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140" y="1023398"/>
            <a:ext cx="9144000" cy="5472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52922" y="27235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0" name="文本框 9"/>
          <p:cNvSpPr txBox="1"/>
          <p:nvPr/>
        </p:nvSpPr>
        <p:spPr>
          <a:xfrm>
            <a:off x="972185" y="194310"/>
            <a:ext cx="2821940" cy="368300"/>
          </a:xfrm>
          <a:prstGeom prst="rect">
            <a:avLst/>
          </a:prstGeom>
          <a:noFill/>
        </p:spPr>
        <p:txBody>
          <a:bodyPr wrap="square" rtlCol="0">
            <a:spAutoFit/>
          </a:bodyPr>
          <a:lstStyle/>
          <a:p>
            <a:r>
              <a:rPr lang="en-US" altLang="zh-CN" dirty="0" smtClean="0">
                <a:solidFill>
                  <a:schemeClr val="tx2"/>
                </a:solidFill>
                <a:latin typeface="inpin heiti" charset="-122"/>
                <a:ea typeface="inpin heiti" charset="-122"/>
                <a:sym typeface="+mn-ea"/>
              </a:rPr>
              <a:t>B1技术支持的测试与练习</a:t>
            </a:r>
            <a:endParaRPr lang="zh-CN" altLang="en-US"/>
          </a:p>
        </p:txBody>
      </p:sp>
      <p:sp>
        <p:nvSpPr>
          <p:cNvPr id="5" name="文本框 4"/>
          <p:cNvSpPr txBox="1"/>
          <p:nvPr/>
        </p:nvSpPr>
        <p:spPr>
          <a:xfrm>
            <a:off x="660400" y="826770"/>
            <a:ext cx="2438400" cy="521970"/>
          </a:xfrm>
          <a:prstGeom prst="rect">
            <a:avLst/>
          </a:prstGeom>
          <a:noFill/>
        </p:spPr>
        <p:txBody>
          <a:bodyPr wrap="square" rtlCol="0">
            <a:spAutoFit/>
          </a:bodyPr>
          <a:lstStyle/>
          <a:p>
            <a:r>
              <a:rPr lang="zh-CN" altLang="zh-CN" sz="2800" b="1">
                <a:solidFill>
                  <a:srgbClr val="A0BF0D"/>
                </a:solidFill>
                <a:latin typeface="方正粗黑宋简体" panose="02000000000000000000" charset="-122"/>
                <a:ea typeface="方正粗黑宋简体" panose="02000000000000000000" charset="-122"/>
              </a:rPr>
              <a:t>问卷星前测试</a:t>
            </a:r>
          </a:p>
        </p:txBody>
      </p:sp>
      <p:pic>
        <p:nvPicPr>
          <p:cNvPr id="6" name="图片 5" descr="01"/>
          <p:cNvPicPr>
            <a:picLocks noChangeAspect="1"/>
          </p:cNvPicPr>
          <p:nvPr/>
        </p:nvPicPr>
        <p:blipFill>
          <a:blip r:embed="rId3"/>
          <a:stretch>
            <a:fillRect/>
          </a:stretch>
        </p:blipFill>
        <p:spPr>
          <a:xfrm>
            <a:off x="1646555" y="1278890"/>
            <a:ext cx="9429750" cy="54159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3016201" y="3663000"/>
            <a:ext cx="7914005" cy="1753235"/>
          </a:xfrm>
          <a:prstGeom prst="rect">
            <a:avLst/>
          </a:prstGeom>
          <a:noFill/>
        </p:spPr>
        <p:txBody>
          <a:bodyPr wrap="none" rtlCol="0">
            <a:spAutoFit/>
          </a:bodyPr>
          <a:lstStyle/>
          <a:p>
            <a:pPr algn="l"/>
            <a:r>
              <a:rPr lang="en-US" altLang="zh-CN" sz="5400" dirty="0" smtClean="0">
                <a:solidFill>
                  <a:schemeClr val="tx2"/>
                </a:solidFill>
                <a:latin typeface="方正粗黑宋简体" panose="02000000000000000000" charset="-122"/>
                <a:ea typeface="方正粗黑宋简体" panose="02000000000000000000" charset="-122"/>
                <a:cs typeface="方正粗黑宋简体" panose="02000000000000000000" charset="-122"/>
                <a:sym typeface="+mn-ea"/>
              </a:rPr>
              <a:t>B5学习小组的组织与管理</a:t>
            </a:r>
            <a:endParaRPr lang="zh-CN" altLang="zh-CN" sz="5400" dirty="0"/>
          </a:p>
          <a:p>
            <a:pPr algn="l"/>
            <a:endParaRPr lang="en-US" altLang="zh-CN" sz="5400" dirty="0" smtClean="0">
              <a:solidFill>
                <a:schemeClr val="tx2"/>
              </a:solidFill>
              <a:latin typeface="方正粗黑宋简体" panose="02000000000000000000" charset="-122"/>
              <a:ea typeface="方正粗黑宋简体" panose="02000000000000000000" charset="-122"/>
              <a:cs typeface="方正粗黑宋简体" panose="02000000000000000000" charset="-122"/>
              <a:sym typeface="+mn-ea"/>
            </a:endParaRPr>
          </a:p>
        </p:txBody>
      </p:sp>
      <p:grpSp>
        <p:nvGrpSpPr>
          <p:cNvPr id="54" name="组合 53"/>
          <p:cNvGrpSpPr/>
          <p:nvPr/>
        </p:nvGrpSpPr>
        <p:grpSpPr>
          <a:xfrm>
            <a:off x="2502497" y="3508572"/>
            <a:ext cx="406107" cy="1155987"/>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nvGrpSpPr>
          <p:cNvPr id="53" name="组合 52"/>
          <p:cNvGrpSpPr/>
          <p:nvPr/>
        </p:nvGrpSpPr>
        <p:grpSpPr>
          <a:xfrm rot="6543834">
            <a:off x="10427317" y="3004709"/>
            <a:ext cx="406107" cy="1155987"/>
            <a:chOff x="11762339" y="3746221"/>
            <a:chExt cx="406107" cy="1155987"/>
          </a:xfrm>
        </p:grpSpPr>
        <p:sp>
          <p:nvSpPr>
            <p:cNvPr id="50"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1"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2"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sp>
        <p:nvSpPr>
          <p:cNvPr id="10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blipFill dpi="0" rotWithShape="1">
            <a:blip r:embed="rId5"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0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blipFill dpi="0" rotWithShape="1">
            <a:blip r:embed="rId6"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0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blipFill dpi="0" rotWithShape="1">
            <a:blip r:embed="rId7"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blipFill dpi="0" rotWithShape="1">
            <a:blip r:embed="rId8"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4"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9" name="Freeform 6"/>
          <p:cNvSpPr/>
          <p:nvPr/>
        </p:nvSpPr>
        <p:spPr bwMode="auto">
          <a:xfrm>
            <a:off x="397271" y="2620177"/>
            <a:ext cx="1164437" cy="1536377"/>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0" name="Freeform 7"/>
          <p:cNvSpPr/>
          <p:nvPr/>
        </p:nvSpPr>
        <p:spPr bwMode="auto">
          <a:xfrm>
            <a:off x="8629" y="3781343"/>
            <a:ext cx="811532" cy="648092"/>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 name="Freeform 8"/>
          <p:cNvSpPr/>
          <p:nvPr/>
        </p:nvSpPr>
        <p:spPr bwMode="auto">
          <a:xfrm>
            <a:off x="1561708" y="2620177"/>
            <a:ext cx="1588816" cy="1127055"/>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blipFill dpi="0" rotWithShape="1">
            <a:blip r:embed="rId9"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2" name="Freeform 9"/>
          <p:cNvSpPr/>
          <p:nvPr/>
        </p:nvSpPr>
        <p:spPr bwMode="auto">
          <a:xfrm>
            <a:off x="8629" y="2004775"/>
            <a:ext cx="388642" cy="1161165"/>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blipFill dpi="0" rotWithShape="1">
            <a:blip r:embed="rId10"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3" name="Freeform 10"/>
          <p:cNvSpPr/>
          <p:nvPr/>
        </p:nvSpPr>
        <p:spPr bwMode="auto">
          <a:xfrm>
            <a:off x="714438" y="24967"/>
            <a:ext cx="1588816" cy="1092945"/>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4" name="Freeform 11"/>
          <p:cNvSpPr/>
          <p:nvPr/>
        </p:nvSpPr>
        <p:spPr bwMode="auto">
          <a:xfrm>
            <a:off x="8629" y="400178"/>
            <a:ext cx="1130189" cy="1502267"/>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blipFill dpi="0" rotWithShape="1">
            <a:blip r:embed="rId11"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5" name="Freeform 12"/>
          <p:cNvSpPr/>
          <p:nvPr/>
        </p:nvSpPr>
        <p:spPr bwMode="auto">
          <a:xfrm>
            <a:off x="1561708" y="2210856"/>
            <a:ext cx="1588816" cy="1127055"/>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6" name="Freeform 13"/>
          <p:cNvSpPr/>
          <p:nvPr/>
        </p:nvSpPr>
        <p:spPr bwMode="auto">
          <a:xfrm>
            <a:off x="1138818" y="1117912"/>
            <a:ext cx="1164437" cy="1502267"/>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blipFill dpi="0" rotWithShape="1">
            <a:blip r:embed="rId12"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9" name="Freeform 16"/>
          <p:cNvSpPr/>
          <p:nvPr/>
        </p:nvSpPr>
        <p:spPr bwMode="auto">
          <a:xfrm>
            <a:off x="3892070" y="1390793"/>
            <a:ext cx="1128699" cy="1536377"/>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blipFill dpi="0" rotWithShape="1">
            <a:blip r:embed="rId13"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0" name="Freeform 17"/>
          <p:cNvSpPr/>
          <p:nvPr/>
        </p:nvSpPr>
        <p:spPr bwMode="auto">
          <a:xfrm>
            <a:off x="2726145" y="707169"/>
            <a:ext cx="1165926" cy="1503687"/>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1" name="Freeform 18"/>
          <p:cNvSpPr/>
          <p:nvPr/>
        </p:nvSpPr>
        <p:spPr bwMode="auto">
          <a:xfrm>
            <a:off x="1880365" y="24967"/>
            <a:ext cx="1587327" cy="1092945"/>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blipFill dpi="0" rotWithShape="1">
            <a:blip r:embed="rId14"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2" name="Freeform 19"/>
          <p:cNvSpPr/>
          <p:nvPr/>
        </p:nvSpPr>
        <p:spPr bwMode="auto">
          <a:xfrm>
            <a:off x="2726145" y="2210856"/>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3" name="Freeform 20"/>
          <p:cNvSpPr/>
          <p:nvPr/>
        </p:nvSpPr>
        <p:spPr bwMode="auto">
          <a:xfrm>
            <a:off x="1950349" y="24967"/>
            <a:ext cx="1517342" cy="682202"/>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4" name="Freeform 21"/>
          <p:cNvSpPr/>
          <p:nvPr/>
        </p:nvSpPr>
        <p:spPr bwMode="auto">
          <a:xfrm>
            <a:off x="3467691" y="24967"/>
            <a:ext cx="1164437" cy="682202"/>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blipFill dpi="0" rotWithShape="1">
            <a:blip r:embed="rId15"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5" name="Freeform 22"/>
          <p:cNvSpPr/>
          <p:nvPr/>
        </p:nvSpPr>
        <p:spPr bwMode="auto">
          <a:xfrm>
            <a:off x="4632128" y="24967"/>
            <a:ext cx="1060203" cy="1365826"/>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6" name="Freeform 23"/>
          <p:cNvSpPr/>
          <p:nvPr/>
        </p:nvSpPr>
        <p:spPr bwMode="auto">
          <a:xfrm>
            <a:off x="5020769" y="981471"/>
            <a:ext cx="1588816" cy="1127055"/>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blipFill dpi="0" rotWithShape="1">
            <a:blip r:embed="rId16"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7" name="Freeform 24"/>
          <p:cNvSpPr/>
          <p:nvPr/>
        </p:nvSpPr>
        <p:spPr bwMode="auto">
          <a:xfrm>
            <a:off x="6185206" y="981471"/>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8" name="Freeform 25"/>
          <p:cNvSpPr/>
          <p:nvPr/>
        </p:nvSpPr>
        <p:spPr bwMode="auto">
          <a:xfrm>
            <a:off x="8515569" y="19551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9" name="Freeform 26"/>
          <p:cNvSpPr/>
          <p:nvPr/>
        </p:nvSpPr>
        <p:spPr bwMode="auto">
          <a:xfrm>
            <a:off x="6185206" y="24967"/>
            <a:ext cx="1165926" cy="956505"/>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blipFill dpi="0" rotWithShape="1">
            <a:blip r:embed="rId17"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0" name="Freeform 27"/>
          <p:cNvSpPr/>
          <p:nvPr/>
        </p:nvSpPr>
        <p:spPr bwMode="auto">
          <a:xfrm>
            <a:off x="7351132" y="195517"/>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blipFill dpi="0" rotWithShape="1">
            <a:blip r:embed="rId18"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2" name="Freeform 29"/>
          <p:cNvSpPr/>
          <p:nvPr/>
        </p:nvSpPr>
        <p:spPr bwMode="auto">
          <a:xfrm>
            <a:off x="9751480" y="24967"/>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blipFill dpi="0" rotWithShape="1">
            <a:blip r:embed="rId19"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3" name="Freeform 30"/>
          <p:cNvSpPr/>
          <p:nvPr/>
        </p:nvSpPr>
        <p:spPr bwMode="auto">
          <a:xfrm>
            <a:off x="11091625" y="24967"/>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5" name="Freeform 30"/>
          <p:cNvSpPr/>
          <p:nvPr/>
        </p:nvSpPr>
        <p:spPr bwMode="auto">
          <a:xfrm rot="18373820">
            <a:off x="261557" y="-309067"/>
            <a:ext cx="370997" cy="82495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6" name="Freeform 26"/>
          <p:cNvSpPr/>
          <p:nvPr/>
        </p:nvSpPr>
        <p:spPr bwMode="auto">
          <a:xfrm>
            <a:off x="8514079" y="-20839"/>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pic>
        <p:nvPicPr>
          <p:cNvPr id="3" name="轻松欢乐节奏感动进取电子音乐.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1972540" y="300769"/>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0" presetClass="entr" presetSubtype="0" fill="hold" grpId="0" nodeType="afterEffect">
                                  <p:stCondLst>
                                    <p:cond delay="25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11"/>
                                        </p:tgtEl>
                                        <p:attrNameLst>
                                          <p:attrName>style.visibility</p:attrName>
                                        </p:attrNameLst>
                                      </p:cBhvr>
                                      <p:to>
                                        <p:strVal val="visible"/>
                                      </p:to>
                                    </p:set>
                                    <p:animEffect transition="in" filter="fade">
                                      <p:cBhvr>
                                        <p:cTn id="46" dur="500"/>
                                        <p:tgtEl>
                                          <p:spTgt spid="11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14"/>
                                        </p:tgtEl>
                                        <p:attrNameLst>
                                          <p:attrName>style.visibility</p:attrName>
                                        </p:attrNameLst>
                                      </p:cBhvr>
                                      <p:to>
                                        <p:strVal val="visible"/>
                                      </p:to>
                                    </p:set>
                                    <p:animEffect transition="in" filter="fade">
                                      <p:cBhvr>
                                        <p:cTn id="49" dur="500"/>
                                        <p:tgtEl>
                                          <p:spTgt spid="114"/>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500"/>
                                        <p:tgtEl>
                                          <p:spTgt spid="110"/>
                                        </p:tgtEl>
                                      </p:cBhvr>
                                    </p:animEffect>
                                  </p:childTnLst>
                                </p:cTn>
                              </p:par>
                            </p:childTnLst>
                          </p:cTn>
                        </p:par>
                        <p:par>
                          <p:cTn id="53" fill="hold">
                            <p:stCondLst>
                              <p:cond delay="750"/>
                            </p:stCondLst>
                            <p:childTnLst>
                              <p:par>
                                <p:cTn id="54" presetID="45"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300"/>
                                        <p:tgtEl>
                                          <p:spTgt spid="14"/>
                                        </p:tgtEl>
                                      </p:cBhvr>
                                    </p:animEffect>
                                    <p:anim calcmode="lin" valueType="num">
                                      <p:cBhvr>
                                        <p:cTn id="57" dur="300" fill="hold"/>
                                        <p:tgtEl>
                                          <p:spTgt spid="14"/>
                                        </p:tgtEl>
                                        <p:attrNameLst>
                                          <p:attrName>ppt_w</p:attrName>
                                        </p:attrNameLst>
                                      </p:cBhvr>
                                      <p:tavLst>
                                        <p:tav tm="0" fmla="#ppt_w*sin(2.5*pi*$)">
                                          <p:val>
                                            <p:fltVal val="0"/>
                                          </p:val>
                                        </p:tav>
                                        <p:tav tm="100000">
                                          <p:val>
                                            <p:fltVal val="1"/>
                                          </p:val>
                                        </p:tav>
                                      </p:tavLst>
                                    </p:anim>
                                    <p:anim calcmode="lin" valueType="num">
                                      <p:cBhvr>
                                        <p:cTn id="58" dur="300" fill="hold"/>
                                        <p:tgtEl>
                                          <p:spTgt spid="14"/>
                                        </p:tgtEl>
                                        <p:attrNameLst>
                                          <p:attrName>ppt_h</p:attrName>
                                        </p:attrNameLst>
                                      </p:cBhvr>
                                      <p:tavLst>
                                        <p:tav tm="0">
                                          <p:val>
                                            <p:strVal val="#ppt_h"/>
                                          </p:val>
                                        </p:tav>
                                        <p:tav tm="100000">
                                          <p:val>
                                            <p:strVal val="#ppt_h"/>
                                          </p:val>
                                        </p:tav>
                                      </p:tavLst>
                                    </p:anim>
                                  </p:childTnLst>
                                </p:cTn>
                              </p:par>
                              <p:par>
                                <p:cTn id="59" presetID="45"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300"/>
                                        <p:tgtEl>
                                          <p:spTgt spid="11"/>
                                        </p:tgtEl>
                                      </p:cBhvr>
                                    </p:animEffect>
                                    <p:anim calcmode="lin" valueType="num">
                                      <p:cBhvr>
                                        <p:cTn id="62" dur="300" fill="hold"/>
                                        <p:tgtEl>
                                          <p:spTgt spid="11"/>
                                        </p:tgtEl>
                                        <p:attrNameLst>
                                          <p:attrName>ppt_w</p:attrName>
                                        </p:attrNameLst>
                                      </p:cBhvr>
                                      <p:tavLst>
                                        <p:tav tm="0" fmla="#ppt_w*sin(2.5*pi*$)">
                                          <p:val>
                                            <p:fltVal val="0"/>
                                          </p:val>
                                        </p:tav>
                                        <p:tav tm="100000">
                                          <p:val>
                                            <p:fltVal val="1"/>
                                          </p:val>
                                        </p:tav>
                                      </p:tavLst>
                                    </p:anim>
                                    <p:anim calcmode="lin" valueType="num">
                                      <p:cBhvr>
                                        <p:cTn id="63" dur="300" fill="hold"/>
                                        <p:tgtEl>
                                          <p:spTgt spid="11"/>
                                        </p:tgtEl>
                                        <p:attrNameLst>
                                          <p:attrName>ppt_h</p:attrName>
                                        </p:attrNameLst>
                                      </p:cBhvr>
                                      <p:tavLst>
                                        <p:tav tm="0">
                                          <p:val>
                                            <p:strVal val="#ppt_h"/>
                                          </p:val>
                                        </p:tav>
                                        <p:tav tm="100000">
                                          <p:val>
                                            <p:strVal val="#ppt_h"/>
                                          </p:val>
                                        </p:tav>
                                      </p:tavLst>
                                    </p:anim>
                                  </p:childTnLst>
                                </p:cTn>
                              </p:par>
                              <p:par>
                                <p:cTn id="64" presetID="45"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300"/>
                                        <p:tgtEl>
                                          <p:spTgt spid="26"/>
                                        </p:tgtEl>
                                      </p:cBhvr>
                                    </p:animEffect>
                                    <p:anim calcmode="lin" valueType="num">
                                      <p:cBhvr>
                                        <p:cTn id="67" dur="300" fill="hold"/>
                                        <p:tgtEl>
                                          <p:spTgt spid="26"/>
                                        </p:tgtEl>
                                        <p:attrNameLst>
                                          <p:attrName>ppt_w</p:attrName>
                                        </p:attrNameLst>
                                      </p:cBhvr>
                                      <p:tavLst>
                                        <p:tav tm="0" fmla="#ppt_w*sin(2.5*pi*$)">
                                          <p:val>
                                            <p:fltVal val="0"/>
                                          </p:val>
                                        </p:tav>
                                        <p:tav tm="100000">
                                          <p:val>
                                            <p:fltVal val="1"/>
                                          </p:val>
                                        </p:tav>
                                      </p:tavLst>
                                    </p:anim>
                                    <p:anim calcmode="lin" valueType="num">
                                      <p:cBhvr>
                                        <p:cTn id="68" dur="300" fill="hold"/>
                                        <p:tgtEl>
                                          <p:spTgt spid="26"/>
                                        </p:tgtEl>
                                        <p:attrNameLst>
                                          <p:attrName>ppt_h</p:attrName>
                                        </p:attrNameLst>
                                      </p:cBhvr>
                                      <p:tavLst>
                                        <p:tav tm="0">
                                          <p:val>
                                            <p:strVal val="#ppt_h"/>
                                          </p:val>
                                        </p:tav>
                                        <p:tav tm="100000">
                                          <p:val>
                                            <p:strVal val="#ppt_h"/>
                                          </p:val>
                                        </p:tav>
                                      </p:tavLst>
                                    </p:anim>
                                  </p:childTnLst>
                                </p:cTn>
                              </p:par>
                              <p:par>
                                <p:cTn id="69" presetID="45" presetClass="entr" presetSubtype="0" fill="hold" grpId="0" nodeType="withEffect">
                                  <p:stCondLst>
                                    <p:cond delay="150"/>
                                  </p:stCondLst>
                                  <p:childTnLst>
                                    <p:set>
                                      <p:cBhvr>
                                        <p:cTn id="70" dur="1" fill="hold">
                                          <p:stCondLst>
                                            <p:cond delay="0"/>
                                          </p:stCondLst>
                                        </p:cTn>
                                        <p:tgtEl>
                                          <p:spTgt spid="108"/>
                                        </p:tgtEl>
                                        <p:attrNameLst>
                                          <p:attrName>style.visibility</p:attrName>
                                        </p:attrNameLst>
                                      </p:cBhvr>
                                      <p:to>
                                        <p:strVal val="visible"/>
                                      </p:to>
                                    </p:set>
                                    <p:animEffect transition="in" filter="fade">
                                      <p:cBhvr>
                                        <p:cTn id="71" dur="300"/>
                                        <p:tgtEl>
                                          <p:spTgt spid="108"/>
                                        </p:tgtEl>
                                      </p:cBhvr>
                                    </p:animEffect>
                                    <p:anim calcmode="lin" valueType="num">
                                      <p:cBhvr>
                                        <p:cTn id="72" dur="300" fill="hold"/>
                                        <p:tgtEl>
                                          <p:spTgt spid="108"/>
                                        </p:tgtEl>
                                        <p:attrNameLst>
                                          <p:attrName>ppt_w</p:attrName>
                                        </p:attrNameLst>
                                      </p:cBhvr>
                                      <p:tavLst>
                                        <p:tav tm="0" fmla="#ppt_w*sin(2.5*pi*$)">
                                          <p:val>
                                            <p:fltVal val="0"/>
                                          </p:val>
                                        </p:tav>
                                        <p:tav tm="100000">
                                          <p:val>
                                            <p:fltVal val="1"/>
                                          </p:val>
                                        </p:tav>
                                      </p:tavLst>
                                    </p:anim>
                                    <p:anim calcmode="lin" valueType="num">
                                      <p:cBhvr>
                                        <p:cTn id="73" dur="300" fill="hold"/>
                                        <p:tgtEl>
                                          <p:spTgt spid="108"/>
                                        </p:tgtEl>
                                        <p:attrNameLst>
                                          <p:attrName>ppt_h</p:attrName>
                                        </p:attrNameLst>
                                      </p:cBhvr>
                                      <p:tavLst>
                                        <p:tav tm="0">
                                          <p:val>
                                            <p:strVal val="#ppt_h"/>
                                          </p:val>
                                        </p:tav>
                                        <p:tav tm="100000">
                                          <p:val>
                                            <p:strVal val="#ppt_h"/>
                                          </p:val>
                                        </p:tav>
                                      </p:tavLst>
                                    </p:anim>
                                  </p:childTnLst>
                                </p:cTn>
                              </p:par>
                            </p:childTnLst>
                          </p:cTn>
                        </p:par>
                        <p:par>
                          <p:cTn id="74" fill="hold">
                            <p:stCondLst>
                              <p:cond delay="1250"/>
                            </p:stCondLst>
                            <p:childTnLst>
                              <p:par>
                                <p:cTn id="75" presetID="23" presetClass="entr" presetSubtype="528" fill="hold" grpId="0" nodeType="afterEffect">
                                  <p:stCondLst>
                                    <p:cond delay="0"/>
                                  </p:stCondLst>
                                  <p:iterate type="lt">
                                    <p:tmPct val="10000"/>
                                  </p:iterate>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 calcmode="lin" valueType="num">
                                      <p:cBhvr>
                                        <p:cTn id="79" dur="500" fill="hold"/>
                                        <p:tgtEl>
                                          <p:spTgt spid="40"/>
                                        </p:tgtEl>
                                        <p:attrNameLst>
                                          <p:attrName>ppt_x</p:attrName>
                                        </p:attrNameLst>
                                      </p:cBhvr>
                                      <p:tavLst>
                                        <p:tav tm="0">
                                          <p:val>
                                            <p:fltVal val="0.5"/>
                                          </p:val>
                                        </p:tav>
                                        <p:tav tm="100000">
                                          <p:val>
                                            <p:strVal val="#ppt_x"/>
                                          </p:val>
                                        </p:tav>
                                      </p:tavLst>
                                    </p:anim>
                                    <p:anim calcmode="lin" valueType="num">
                                      <p:cBhvr>
                                        <p:cTn id="80" dur="500" fill="hold"/>
                                        <p:tgtEl>
                                          <p:spTgt spid="40"/>
                                        </p:tgtEl>
                                        <p:attrNameLst>
                                          <p:attrName>ppt_y</p:attrName>
                                        </p:attrNameLst>
                                      </p:cBhvr>
                                      <p:tavLst>
                                        <p:tav tm="0">
                                          <p:val>
                                            <p:fltVal val="0.5"/>
                                          </p:val>
                                        </p:tav>
                                        <p:tav tm="100000">
                                          <p:val>
                                            <p:strVal val="#ppt_y"/>
                                          </p:val>
                                        </p:tav>
                                      </p:tavLst>
                                    </p:anim>
                                  </p:childTnLst>
                                </p:cTn>
                              </p:par>
                              <p:par>
                                <p:cTn id="81" presetID="45" presetClass="entr" presetSubtype="0" fill="hold" grpId="0" nodeType="withEffect">
                                  <p:stCondLst>
                                    <p:cond delay="15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300"/>
                                        <p:tgtEl>
                                          <p:spTgt spid="32"/>
                                        </p:tgtEl>
                                      </p:cBhvr>
                                    </p:animEffect>
                                    <p:anim calcmode="lin" valueType="num">
                                      <p:cBhvr>
                                        <p:cTn id="84" dur="300" fill="hold"/>
                                        <p:tgtEl>
                                          <p:spTgt spid="32"/>
                                        </p:tgtEl>
                                        <p:attrNameLst>
                                          <p:attrName>ppt_w</p:attrName>
                                        </p:attrNameLst>
                                      </p:cBhvr>
                                      <p:tavLst>
                                        <p:tav tm="0" fmla="#ppt_w*sin(2.5*pi*$)">
                                          <p:val>
                                            <p:fltVal val="0"/>
                                          </p:val>
                                        </p:tav>
                                        <p:tav tm="100000">
                                          <p:val>
                                            <p:fltVal val="1"/>
                                          </p:val>
                                        </p:tav>
                                      </p:tavLst>
                                    </p:anim>
                                    <p:anim calcmode="lin" valueType="num">
                                      <p:cBhvr>
                                        <p:cTn id="85" dur="300" fill="hold"/>
                                        <p:tgtEl>
                                          <p:spTgt spid="32"/>
                                        </p:tgtEl>
                                        <p:attrNameLst>
                                          <p:attrName>ppt_h</p:attrName>
                                        </p:attrNameLst>
                                      </p:cBhvr>
                                      <p:tavLst>
                                        <p:tav tm="0">
                                          <p:val>
                                            <p:strVal val="#ppt_h"/>
                                          </p:val>
                                        </p:tav>
                                        <p:tav tm="100000">
                                          <p:val>
                                            <p:strVal val="#ppt_h"/>
                                          </p:val>
                                        </p:tav>
                                      </p:tavLst>
                                    </p:anim>
                                  </p:childTnLst>
                                </p:cTn>
                              </p:par>
                              <p:par>
                                <p:cTn id="86" presetID="45" presetClass="entr" presetSubtype="0" fill="hold" grpId="0" nodeType="withEffect">
                                  <p:stCondLst>
                                    <p:cond delay="15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300"/>
                                        <p:tgtEl>
                                          <p:spTgt spid="30"/>
                                        </p:tgtEl>
                                      </p:cBhvr>
                                    </p:animEffect>
                                    <p:anim calcmode="lin" valueType="num">
                                      <p:cBhvr>
                                        <p:cTn id="89" dur="300" fill="hold"/>
                                        <p:tgtEl>
                                          <p:spTgt spid="30"/>
                                        </p:tgtEl>
                                        <p:attrNameLst>
                                          <p:attrName>ppt_w</p:attrName>
                                        </p:attrNameLst>
                                      </p:cBhvr>
                                      <p:tavLst>
                                        <p:tav tm="0" fmla="#ppt_w*sin(2.5*pi*$)">
                                          <p:val>
                                            <p:fltVal val="0"/>
                                          </p:val>
                                        </p:tav>
                                        <p:tav tm="100000">
                                          <p:val>
                                            <p:fltVal val="1"/>
                                          </p:val>
                                        </p:tav>
                                      </p:tavLst>
                                    </p:anim>
                                    <p:anim calcmode="lin" valueType="num">
                                      <p:cBhvr>
                                        <p:cTn id="90" dur="300" fill="hold"/>
                                        <p:tgtEl>
                                          <p:spTgt spid="30"/>
                                        </p:tgtEl>
                                        <p:attrNameLst>
                                          <p:attrName>ppt_h</p:attrName>
                                        </p:attrNameLst>
                                      </p:cBhvr>
                                      <p:tavLst>
                                        <p:tav tm="0">
                                          <p:val>
                                            <p:strVal val="#ppt_h"/>
                                          </p:val>
                                        </p:tav>
                                        <p:tav tm="100000">
                                          <p:val>
                                            <p:strVal val="#ppt_h"/>
                                          </p:val>
                                        </p:tav>
                                      </p:tavLst>
                                    </p:anim>
                                  </p:childTnLst>
                                </p:cTn>
                              </p:par>
                              <p:par>
                                <p:cTn id="91" presetID="45" presetClass="entr" presetSubtype="0" fill="hold" grpId="0" nodeType="withEffect">
                                  <p:stCondLst>
                                    <p:cond delay="300"/>
                                  </p:stCondLst>
                                  <p:childTnLst>
                                    <p:set>
                                      <p:cBhvr>
                                        <p:cTn id="92" dur="1" fill="hold">
                                          <p:stCondLst>
                                            <p:cond delay="0"/>
                                          </p:stCondLst>
                                        </p:cTn>
                                        <p:tgtEl>
                                          <p:spTgt spid="109"/>
                                        </p:tgtEl>
                                        <p:attrNameLst>
                                          <p:attrName>style.visibility</p:attrName>
                                        </p:attrNameLst>
                                      </p:cBhvr>
                                      <p:to>
                                        <p:strVal val="visible"/>
                                      </p:to>
                                    </p:set>
                                    <p:animEffect transition="in" filter="fade">
                                      <p:cBhvr>
                                        <p:cTn id="93" dur="300"/>
                                        <p:tgtEl>
                                          <p:spTgt spid="109"/>
                                        </p:tgtEl>
                                      </p:cBhvr>
                                    </p:animEffect>
                                    <p:anim calcmode="lin" valueType="num">
                                      <p:cBhvr>
                                        <p:cTn id="94" dur="300" fill="hold"/>
                                        <p:tgtEl>
                                          <p:spTgt spid="109"/>
                                        </p:tgtEl>
                                        <p:attrNameLst>
                                          <p:attrName>ppt_w</p:attrName>
                                        </p:attrNameLst>
                                      </p:cBhvr>
                                      <p:tavLst>
                                        <p:tav tm="0" fmla="#ppt_w*sin(2.5*pi*$)">
                                          <p:val>
                                            <p:fltVal val="0"/>
                                          </p:val>
                                        </p:tav>
                                        <p:tav tm="100000">
                                          <p:val>
                                            <p:fltVal val="1"/>
                                          </p:val>
                                        </p:tav>
                                      </p:tavLst>
                                    </p:anim>
                                    <p:anim calcmode="lin" valueType="num">
                                      <p:cBhvr>
                                        <p:cTn id="95" dur="300" fill="hold"/>
                                        <p:tgtEl>
                                          <p:spTgt spid="109"/>
                                        </p:tgtEl>
                                        <p:attrNameLst>
                                          <p:attrName>ppt_h</p:attrName>
                                        </p:attrNameLst>
                                      </p:cBhvr>
                                      <p:tavLst>
                                        <p:tav tm="0">
                                          <p:val>
                                            <p:strVal val="#ppt_h"/>
                                          </p:val>
                                        </p:tav>
                                        <p:tav tm="100000">
                                          <p:val>
                                            <p:strVal val="#ppt_h"/>
                                          </p:val>
                                        </p:tav>
                                      </p:tavLst>
                                    </p:anim>
                                  </p:childTnLst>
                                </p:cTn>
                              </p:par>
                              <p:par>
                                <p:cTn id="96" presetID="45" presetClass="entr" presetSubtype="0" fill="hold" grpId="0" nodeType="withEffect">
                                  <p:stCondLst>
                                    <p:cond delay="30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300"/>
                                        <p:tgtEl>
                                          <p:spTgt spid="24"/>
                                        </p:tgtEl>
                                      </p:cBhvr>
                                    </p:animEffect>
                                    <p:anim calcmode="lin" valueType="num">
                                      <p:cBhvr>
                                        <p:cTn id="99" dur="300" fill="hold"/>
                                        <p:tgtEl>
                                          <p:spTgt spid="24"/>
                                        </p:tgtEl>
                                        <p:attrNameLst>
                                          <p:attrName>ppt_w</p:attrName>
                                        </p:attrNameLst>
                                      </p:cBhvr>
                                      <p:tavLst>
                                        <p:tav tm="0" fmla="#ppt_w*sin(2.5*pi*$)">
                                          <p:val>
                                            <p:fltVal val="0"/>
                                          </p:val>
                                        </p:tav>
                                        <p:tav tm="100000">
                                          <p:val>
                                            <p:fltVal val="1"/>
                                          </p:val>
                                        </p:tav>
                                      </p:tavLst>
                                    </p:anim>
                                    <p:anim calcmode="lin" valueType="num">
                                      <p:cBhvr>
                                        <p:cTn id="100" dur="300" fill="hold"/>
                                        <p:tgtEl>
                                          <p:spTgt spid="24"/>
                                        </p:tgtEl>
                                        <p:attrNameLst>
                                          <p:attrName>ppt_h</p:attrName>
                                        </p:attrNameLst>
                                      </p:cBhvr>
                                      <p:tavLst>
                                        <p:tav tm="0">
                                          <p:val>
                                            <p:strVal val="#ppt_h"/>
                                          </p:val>
                                        </p:tav>
                                        <p:tav tm="100000">
                                          <p:val>
                                            <p:strVal val="#ppt_h"/>
                                          </p:val>
                                        </p:tav>
                                      </p:tavLst>
                                    </p:anim>
                                  </p:childTnLst>
                                </p:cTn>
                              </p:par>
                              <p:par>
                                <p:cTn id="101" presetID="45" presetClass="entr" presetSubtype="0" fill="hold" grpId="0" nodeType="withEffect">
                                  <p:stCondLst>
                                    <p:cond delay="30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300"/>
                                        <p:tgtEl>
                                          <p:spTgt spid="21"/>
                                        </p:tgtEl>
                                      </p:cBhvr>
                                    </p:animEffect>
                                    <p:anim calcmode="lin" valueType="num">
                                      <p:cBhvr>
                                        <p:cTn id="104" dur="300" fill="hold"/>
                                        <p:tgtEl>
                                          <p:spTgt spid="21"/>
                                        </p:tgtEl>
                                        <p:attrNameLst>
                                          <p:attrName>ppt_w</p:attrName>
                                        </p:attrNameLst>
                                      </p:cBhvr>
                                      <p:tavLst>
                                        <p:tav tm="0" fmla="#ppt_w*sin(2.5*pi*$)">
                                          <p:val>
                                            <p:fltVal val="0"/>
                                          </p:val>
                                        </p:tav>
                                        <p:tav tm="100000">
                                          <p:val>
                                            <p:fltVal val="1"/>
                                          </p:val>
                                        </p:tav>
                                      </p:tavLst>
                                    </p:anim>
                                    <p:anim calcmode="lin" valueType="num">
                                      <p:cBhvr>
                                        <p:cTn id="105" dur="300" fill="hold"/>
                                        <p:tgtEl>
                                          <p:spTgt spid="21"/>
                                        </p:tgtEl>
                                        <p:attrNameLst>
                                          <p:attrName>ppt_h</p:attrName>
                                        </p:attrNameLst>
                                      </p:cBhvr>
                                      <p:tavLst>
                                        <p:tav tm="0">
                                          <p:val>
                                            <p:strVal val="#ppt_h"/>
                                          </p:val>
                                        </p:tav>
                                        <p:tav tm="100000">
                                          <p:val>
                                            <p:strVal val="#ppt_h"/>
                                          </p:val>
                                        </p:tav>
                                      </p:tavLst>
                                    </p:anim>
                                  </p:childTnLst>
                                </p:cTn>
                              </p:par>
                              <p:par>
                                <p:cTn id="106" presetID="45" presetClass="entr" presetSubtype="0" fill="hold" grpId="0" nodeType="withEffect">
                                  <p:stCondLst>
                                    <p:cond delay="450"/>
                                  </p:stCondLst>
                                  <p:childTnLst>
                                    <p:set>
                                      <p:cBhvr>
                                        <p:cTn id="107" dur="1" fill="hold">
                                          <p:stCondLst>
                                            <p:cond delay="0"/>
                                          </p:stCondLst>
                                        </p:cTn>
                                        <p:tgtEl>
                                          <p:spTgt spid="107"/>
                                        </p:tgtEl>
                                        <p:attrNameLst>
                                          <p:attrName>style.visibility</p:attrName>
                                        </p:attrNameLst>
                                      </p:cBhvr>
                                      <p:to>
                                        <p:strVal val="visible"/>
                                      </p:to>
                                    </p:set>
                                    <p:animEffect transition="in" filter="fade">
                                      <p:cBhvr>
                                        <p:cTn id="108" dur="300"/>
                                        <p:tgtEl>
                                          <p:spTgt spid="107"/>
                                        </p:tgtEl>
                                      </p:cBhvr>
                                    </p:animEffect>
                                    <p:anim calcmode="lin" valueType="num">
                                      <p:cBhvr>
                                        <p:cTn id="109" dur="300" fill="hold"/>
                                        <p:tgtEl>
                                          <p:spTgt spid="107"/>
                                        </p:tgtEl>
                                        <p:attrNameLst>
                                          <p:attrName>ppt_w</p:attrName>
                                        </p:attrNameLst>
                                      </p:cBhvr>
                                      <p:tavLst>
                                        <p:tav tm="0" fmla="#ppt_w*sin(2.5*pi*$)">
                                          <p:val>
                                            <p:fltVal val="0"/>
                                          </p:val>
                                        </p:tav>
                                        <p:tav tm="100000">
                                          <p:val>
                                            <p:fltVal val="1"/>
                                          </p:val>
                                        </p:tav>
                                      </p:tavLst>
                                    </p:anim>
                                    <p:anim calcmode="lin" valueType="num">
                                      <p:cBhvr>
                                        <p:cTn id="110" dur="300" fill="hold"/>
                                        <p:tgtEl>
                                          <p:spTgt spid="107"/>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450"/>
                                  </p:stCondLst>
                                  <p:childTnLst>
                                    <p:set>
                                      <p:cBhvr>
                                        <p:cTn id="112" dur="1" fill="hold">
                                          <p:stCondLst>
                                            <p:cond delay="0"/>
                                          </p:stCondLst>
                                        </p:cTn>
                                        <p:tgtEl>
                                          <p:spTgt spid="12"/>
                                        </p:tgtEl>
                                        <p:attrNameLst>
                                          <p:attrName>style.visibility</p:attrName>
                                        </p:attrNameLst>
                                      </p:cBhvr>
                                      <p:to>
                                        <p:strVal val="visible"/>
                                      </p:to>
                                    </p:set>
                                    <p:animEffect transition="in" filter="fade">
                                      <p:cBhvr>
                                        <p:cTn id="113" dur="300"/>
                                        <p:tgtEl>
                                          <p:spTgt spid="12"/>
                                        </p:tgtEl>
                                      </p:cBhvr>
                                    </p:animEffect>
                                    <p:anim calcmode="lin" valueType="num">
                                      <p:cBhvr>
                                        <p:cTn id="114" dur="300" fill="hold"/>
                                        <p:tgtEl>
                                          <p:spTgt spid="12"/>
                                        </p:tgtEl>
                                        <p:attrNameLst>
                                          <p:attrName>ppt_w</p:attrName>
                                        </p:attrNameLst>
                                      </p:cBhvr>
                                      <p:tavLst>
                                        <p:tav tm="0" fmla="#ppt_w*sin(2.5*pi*$)">
                                          <p:val>
                                            <p:fltVal val="0"/>
                                          </p:val>
                                        </p:tav>
                                        <p:tav tm="100000">
                                          <p:val>
                                            <p:fltVal val="1"/>
                                          </p:val>
                                        </p:tav>
                                      </p:tavLst>
                                    </p:anim>
                                    <p:anim calcmode="lin" valueType="num">
                                      <p:cBhvr>
                                        <p:cTn id="115" dur="300" fill="hold"/>
                                        <p:tgtEl>
                                          <p:spTgt spid="12"/>
                                        </p:tgtEl>
                                        <p:attrNameLst>
                                          <p:attrName>ppt_h</p:attrName>
                                        </p:attrNameLst>
                                      </p:cBhvr>
                                      <p:tavLst>
                                        <p:tav tm="0">
                                          <p:val>
                                            <p:strVal val="#ppt_h"/>
                                          </p:val>
                                        </p:tav>
                                        <p:tav tm="100000">
                                          <p:val>
                                            <p:strVal val="#ppt_h"/>
                                          </p:val>
                                        </p:tav>
                                      </p:tavLst>
                                    </p:anim>
                                  </p:childTnLst>
                                </p:cTn>
                              </p:par>
                              <p:par>
                                <p:cTn id="116" presetID="45" presetClass="entr" presetSubtype="0" fill="hold" grpId="0" nodeType="withEffect">
                                  <p:stCondLst>
                                    <p:cond delay="450"/>
                                  </p:stCondLst>
                                  <p:childTnLst>
                                    <p:set>
                                      <p:cBhvr>
                                        <p:cTn id="117" dur="1" fill="hold">
                                          <p:stCondLst>
                                            <p:cond delay="0"/>
                                          </p:stCondLst>
                                        </p:cTn>
                                        <p:tgtEl>
                                          <p:spTgt spid="19"/>
                                        </p:tgtEl>
                                        <p:attrNameLst>
                                          <p:attrName>style.visibility</p:attrName>
                                        </p:attrNameLst>
                                      </p:cBhvr>
                                      <p:to>
                                        <p:strVal val="visible"/>
                                      </p:to>
                                    </p:set>
                                    <p:animEffect transition="in" filter="fade">
                                      <p:cBhvr>
                                        <p:cTn id="118" dur="300"/>
                                        <p:tgtEl>
                                          <p:spTgt spid="19"/>
                                        </p:tgtEl>
                                      </p:cBhvr>
                                    </p:animEffect>
                                    <p:anim calcmode="lin" valueType="num">
                                      <p:cBhvr>
                                        <p:cTn id="119" dur="300" fill="hold"/>
                                        <p:tgtEl>
                                          <p:spTgt spid="19"/>
                                        </p:tgtEl>
                                        <p:attrNameLst>
                                          <p:attrName>ppt_w</p:attrName>
                                        </p:attrNameLst>
                                      </p:cBhvr>
                                      <p:tavLst>
                                        <p:tav tm="0" fmla="#ppt_w*sin(2.5*pi*$)">
                                          <p:val>
                                            <p:fltVal val="0"/>
                                          </p:val>
                                        </p:tav>
                                        <p:tav tm="100000">
                                          <p:val>
                                            <p:fltVal val="1"/>
                                          </p:val>
                                        </p:tav>
                                      </p:tavLst>
                                    </p:anim>
                                    <p:anim calcmode="lin" valueType="num">
                                      <p:cBhvr>
                                        <p:cTn id="120" dur="300" fill="hold"/>
                                        <p:tgtEl>
                                          <p:spTgt spid="19"/>
                                        </p:tgtEl>
                                        <p:attrNameLst>
                                          <p:attrName>ppt_h</p:attrName>
                                        </p:attrNameLst>
                                      </p:cBhvr>
                                      <p:tavLst>
                                        <p:tav tm="0">
                                          <p:val>
                                            <p:strVal val="#ppt_h"/>
                                          </p:val>
                                        </p:tav>
                                        <p:tav tm="100000">
                                          <p:val>
                                            <p:strVal val="#ppt_h"/>
                                          </p:val>
                                        </p:tav>
                                      </p:tavLst>
                                    </p:anim>
                                  </p:childTnLst>
                                </p:cTn>
                              </p:par>
                              <p:par>
                                <p:cTn id="121" presetID="45" presetClass="entr" presetSubtype="0" fill="hold" grpId="0" nodeType="withEffect">
                                  <p:stCondLst>
                                    <p:cond delay="60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300"/>
                                        <p:tgtEl>
                                          <p:spTgt spid="29"/>
                                        </p:tgtEl>
                                      </p:cBhvr>
                                    </p:animEffect>
                                    <p:anim calcmode="lin" valueType="num">
                                      <p:cBhvr>
                                        <p:cTn id="124" dur="300" fill="hold"/>
                                        <p:tgtEl>
                                          <p:spTgt spid="29"/>
                                        </p:tgtEl>
                                        <p:attrNameLst>
                                          <p:attrName>ppt_w</p:attrName>
                                        </p:attrNameLst>
                                      </p:cBhvr>
                                      <p:tavLst>
                                        <p:tav tm="0" fmla="#ppt_w*sin(2.5*pi*$)">
                                          <p:val>
                                            <p:fltVal val="0"/>
                                          </p:val>
                                        </p:tav>
                                        <p:tav tm="100000">
                                          <p:val>
                                            <p:fltVal val="1"/>
                                          </p:val>
                                        </p:tav>
                                      </p:tavLst>
                                    </p:anim>
                                    <p:anim calcmode="lin" valueType="num">
                                      <p:cBhvr>
                                        <p:cTn id="125" dur="300" fill="hold"/>
                                        <p:tgtEl>
                                          <p:spTgt spid="29"/>
                                        </p:tgtEl>
                                        <p:attrNameLst>
                                          <p:attrName>ppt_h</p:attrName>
                                        </p:attrNameLst>
                                      </p:cBhvr>
                                      <p:tavLst>
                                        <p:tav tm="0">
                                          <p:val>
                                            <p:strVal val="#ppt_h"/>
                                          </p:val>
                                        </p:tav>
                                        <p:tav tm="100000">
                                          <p:val>
                                            <p:strVal val="#ppt_h"/>
                                          </p:val>
                                        </p:tav>
                                      </p:tavLst>
                                    </p:anim>
                                  </p:childTnLst>
                                </p:cTn>
                              </p:par>
                              <p:par>
                                <p:cTn id="126" presetID="45" presetClass="entr" presetSubtype="0" fill="hold" grpId="0" nodeType="withEffect">
                                  <p:stCondLst>
                                    <p:cond delay="600"/>
                                  </p:stCondLst>
                                  <p:childTnLst>
                                    <p:set>
                                      <p:cBhvr>
                                        <p:cTn id="127" dur="1" fill="hold">
                                          <p:stCondLst>
                                            <p:cond delay="0"/>
                                          </p:stCondLst>
                                        </p:cTn>
                                        <p:tgtEl>
                                          <p:spTgt spid="112"/>
                                        </p:tgtEl>
                                        <p:attrNameLst>
                                          <p:attrName>style.visibility</p:attrName>
                                        </p:attrNameLst>
                                      </p:cBhvr>
                                      <p:to>
                                        <p:strVal val="visible"/>
                                      </p:to>
                                    </p:set>
                                    <p:animEffect transition="in" filter="fade">
                                      <p:cBhvr>
                                        <p:cTn id="128" dur="300"/>
                                        <p:tgtEl>
                                          <p:spTgt spid="112"/>
                                        </p:tgtEl>
                                      </p:cBhvr>
                                    </p:animEffect>
                                    <p:anim calcmode="lin" valueType="num">
                                      <p:cBhvr>
                                        <p:cTn id="129" dur="300" fill="hold"/>
                                        <p:tgtEl>
                                          <p:spTgt spid="112"/>
                                        </p:tgtEl>
                                        <p:attrNameLst>
                                          <p:attrName>ppt_w</p:attrName>
                                        </p:attrNameLst>
                                      </p:cBhvr>
                                      <p:tavLst>
                                        <p:tav tm="0" fmla="#ppt_w*sin(2.5*pi*$)">
                                          <p:val>
                                            <p:fltVal val="0"/>
                                          </p:val>
                                        </p:tav>
                                        <p:tav tm="100000">
                                          <p:val>
                                            <p:fltVal val="1"/>
                                          </p:val>
                                        </p:tav>
                                      </p:tavLst>
                                    </p:anim>
                                    <p:anim calcmode="lin" valueType="num">
                                      <p:cBhvr>
                                        <p:cTn id="130" dur="300" fill="hold"/>
                                        <p:tgtEl>
                                          <p:spTgt spid="112"/>
                                        </p:tgtEl>
                                        <p:attrNameLst>
                                          <p:attrName>ppt_h</p:attrName>
                                        </p:attrNameLst>
                                      </p:cBhvr>
                                      <p:tavLst>
                                        <p:tav tm="0">
                                          <p:val>
                                            <p:strVal val="#ppt_h"/>
                                          </p:val>
                                        </p:tav>
                                        <p:tav tm="100000">
                                          <p:val>
                                            <p:strVal val="#ppt_h"/>
                                          </p:val>
                                        </p:tav>
                                      </p:tavLst>
                                    </p:anim>
                                  </p:childTnLst>
                                </p:cTn>
                              </p:par>
                              <p:par>
                                <p:cTn id="131" presetID="45" presetClass="entr" presetSubtype="0" fill="hold" grpId="0" nodeType="withEffect">
                                  <p:stCondLst>
                                    <p:cond delay="60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300"/>
                                        <p:tgtEl>
                                          <p:spTgt spid="16"/>
                                        </p:tgtEl>
                                      </p:cBhvr>
                                    </p:animEffect>
                                    <p:anim calcmode="lin" valueType="num">
                                      <p:cBhvr>
                                        <p:cTn id="134" dur="300" fill="hold"/>
                                        <p:tgtEl>
                                          <p:spTgt spid="16"/>
                                        </p:tgtEl>
                                        <p:attrNameLst>
                                          <p:attrName>ppt_w</p:attrName>
                                        </p:attrNameLst>
                                      </p:cBhvr>
                                      <p:tavLst>
                                        <p:tav tm="0" fmla="#ppt_w*sin(2.5*pi*$)">
                                          <p:val>
                                            <p:fltVal val="0"/>
                                          </p:val>
                                        </p:tav>
                                        <p:tav tm="100000">
                                          <p:val>
                                            <p:fltVal val="1"/>
                                          </p:val>
                                        </p:tav>
                                      </p:tavLst>
                                    </p:anim>
                                    <p:anim calcmode="lin" valueType="num">
                                      <p:cBhvr>
                                        <p:cTn id="135" dur="300" fill="hold"/>
                                        <p:tgtEl>
                                          <p:spTgt spid="16"/>
                                        </p:tgtEl>
                                        <p:attrNameLst>
                                          <p:attrName>ppt_h</p:attrName>
                                        </p:attrNameLst>
                                      </p:cBhvr>
                                      <p:tavLst>
                                        <p:tav tm="0">
                                          <p:val>
                                            <p:strVal val="#ppt_h"/>
                                          </p:val>
                                        </p:tav>
                                        <p:tav tm="100000">
                                          <p:val>
                                            <p:strVal val="#ppt_h"/>
                                          </p:val>
                                        </p:tav>
                                      </p:tavLst>
                                    </p:anim>
                                  </p:childTnLst>
                                </p:cTn>
                              </p:par>
                            </p:childTnLst>
                          </p:cTn>
                        </p:par>
                        <p:par>
                          <p:cTn id="136" fill="hold">
                            <p:stCondLst>
                              <p:cond delay="2750"/>
                            </p:stCondLst>
                            <p:childTnLst>
                              <p:par>
                                <p:cTn id="137" presetID="10" presetClass="entr" presetSubtype="0" fill="hold" nodeType="afterEffect">
                                  <p:stCondLst>
                                    <p:cond delay="0"/>
                                  </p:stCondLst>
                                  <p:childTnLst>
                                    <p:set>
                                      <p:cBhvr>
                                        <p:cTn id="138" dur="1" fill="hold">
                                          <p:stCondLst>
                                            <p:cond delay="0"/>
                                          </p:stCondLst>
                                        </p:cTn>
                                        <p:tgtEl>
                                          <p:spTgt spid="54"/>
                                        </p:tgtEl>
                                        <p:attrNameLst>
                                          <p:attrName>style.visibility</p:attrName>
                                        </p:attrNameLst>
                                      </p:cBhvr>
                                      <p:to>
                                        <p:strVal val="visible"/>
                                      </p:to>
                                    </p:set>
                                    <p:animEffect transition="in" filter="fade">
                                      <p:cBhvr>
                                        <p:cTn id="139" dur="500"/>
                                        <p:tgtEl>
                                          <p:spTgt spid="54"/>
                                        </p:tgtEl>
                                      </p:cBhvr>
                                    </p:animEffect>
                                  </p:childTnLst>
                                </p:cTn>
                              </p:par>
                              <p:par>
                                <p:cTn id="140" presetID="10" presetClass="entr" presetSubtype="0" fill="hold" nodeType="withEffect">
                                  <p:stCondLst>
                                    <p:cond delay="0"/>
                                  </p:stCondLst>
                                  <p:childTnLst>
                                    <p:set>
                                      <p:cBhvr>
                                        <p:cTn id="141" dur="1" fill="hold">
                                          <p:stCondLst>
                                            <p:cond delay="0"/>
                                          </p:stCondLst>
                                        </p:cTn>
                                        <p:tgtEl>
                                          <p:spTgt spid="53"/>
                                        </p:tgtEl>
                                        <p:attrNameLst>
                                          <p:attrName>style.visibility</p:attrName>
                                        </p:attrNameLst>
                                      </p:cBhvr>
                                      <p:to>
                                        <p:strVal val="visible"/>
                                      </p:to>
                                    </p:set>
                                    <p:animEffect transition="in" filter="fade">
                                      <p:cBhvr>
                                        <p:cTn id="14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43" repeatCount="indefinite" fill="hold" display="0">
                  <p:stCondLst>
                    <p:cond delay="indefinite"/>
                  </p:stCondLst>
                  <p:endCondLst>
                    <p:cond evt="onStopAudio" delay="0">
                      <p:tgtEl>
                        <p:sldTgt/>
                      </p:tgtEl>
                    </p:cond>
                  </p:endCondLst>
                </p:cTn>
                <p:tgtEl>
                  <p:spTgt spid="3"/>
                </p:tgtEl>
              </p:cMediaNode>
            </p:audio>
          </p:childTnLst>
        </p:cTn>
      </p:par>
    </p:tnLst>
    <p:bldLst>
      <p:bldP spid="40" grpId="0"/>
      <p:bldP spid="107" grpId="0" animBg="1"/>
      <p:bldP spid="108" grpId="0" animBg="1"/>
      <p:bldP spid="109" grpId="0" animBg="1"/>
      <p:bldP spid="110" grpId="0" animBg="1"/>
      <p:bldP spid="111" grpId="0" animBg="1"/>
      <p:bldP spid="112" grpId="0" animBg="1"/>
      <p:bldP spid="114" grpId="0" animBg="1"/>
      <p:bldP spid="9" grpId="0" animBg="1"/>
      <p:bldP spid="10" grpId="0" animBg="1"/>
      <p:bldP spid="11" grpId="0" animBg="1"/>
      <p:bldP spid="12" grpId="0" animBg="1"/>
      <p:bldP spid="13" grpId="0" animBg="1"/>
      <p:bldP spid="14" grpId="0" animBg="1"/>
      <p:bldP spid="16"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2" grpId="0" animBg="1"/>
      <p:bldP spid="33" grpId="0" animBg="1"/>
      <p:bldP spid="35" grpId="0" animBg="1"/>
      <p:bldP spid="3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52922" y="27235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0" name="文本框 9"/>
          <p:cNvSpPr txBox="1"/>
          <p:nvPr/>
        </p:nvSpPr>
        <p:spPr>
          <a:xfrm>
            <a:off x="972185" y="194310"/>
            <a:ext cx="2821940" cy="368300"/>
          </a:xfrm>
          <a:prstGeom prst="rect">
            <a:avLst/>
          </a:prstGeom>
          <a:noFill/>
        </p:spPr>
        <p:txBody>
          <a:bodyPr wrap="square" rtlCol="0">
            <a:spAutoFit/>
          </a:bodyPr>
          <a:lstStyle/>
          <a:p>
            <a:r>
              <a:rPr lang="en-US" altLang="zh-CN" dirty="0" smtClean="0">
                <a:solidFill>
                  <a:schemeClr val="tx2"/>
                </a:solidFill>
                <a:latin typeface="inpin heiti" charset="-122"/>
                <a:ea typeface="inpin heiti" charset="-122"/>
                <a:sym typeface="+mn-ea"/>
              </a:rPr>
              <a:t>B1技术支持的测试与练习</a:t>
            </a:r>
            <a:endParaRPr lang="zh-CN" altLang="en-US"/>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2565" y="808355"/>
            <a:ext cx="4086860" cy="5949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1455" y="808355"/>
            <a:ext cx="4176395" cy="5766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52922" y="27235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0" name="文本框 9"/>
          <p:cNvSpPr txBox="1"/>
          <p:nvPr/>
        </p:nvSpPr>
        <p:spPr>
          <a:xfrm>
            <a:off x="972185" y="194310"/>
            <a:ext cx="2821940" cy="368300"/>
          </a:xfrm>
          <a:prstGeom prst="rect">
            <a:avLst/>
          </a:prstGeom>
          <a:noFill/>
        </p:spPr>
        <p:txBody>
          <a:bodyPr wrap="square" rtlCol="0">
            <a:spAutoFit/>
          </a:bodyPr>
          <a:lstStyle/>
          <a:p>
            <a:r>
              <a:rPr lang="en-US" altLang="zh-CN" dirty="0" smtClean="0">
                <a:solidFill>
                  <a:schemeClr val="tx2"/>
                </a:solidFill>
                <a:latin typeface="inpin heiti" charset="-122"/>
                <a:ea typeface="inpin heiti" charset="-122"/>
                <a:sym typeface="+mn-ea"/>
              </a:rPr>
              <a:t>B1技术支持的测试与练习</a:t>
            </a:r>
            <a:endParaRPr lang="zh-CN" altLang="en-US"/>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8775" y="1139190"/>
            <a:ext cx="3478530" cy="528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87795" y="1139190"/>
            <a:ext cx="4001770" cy="528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52922" y="27235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0" name="文本框 9"/>
          <p:cNvSpPr txBox="1"/>
          <p:nvPr/>
        </p:nvSpPr>
        <p:spPr>
          <a:xfrm>
            <a:off x="972185" y="194310"/>
            <a:ext cx="2821940" cy="368300"/>
          </a:xfrm>
          <a:prstGeom prst="rect">
            <a:avLst/>
          </a:prstGeom>
          <a:noFill/>
        </p:spPr>
        <p:txBody>
          <a:bodyPr wrap="square" rtlCol="0">
            <a:spAutoFit/>
          </a:bodyPr>
          <a:lstStyle/>
          <a:p>
            <a:r>
              <a:rPr lang="en-US" altLang="zh-CN" dirty="0" smtClean="0">
                <a:solidFill>
                  <a:schemeClr val="tx2"/>
                </a:solidFill>
                <a:latin typeface="inpin heiti" charset="-122"/>
                <a:ea typeface="inpin heiti" charset="-122"/>
                <a:sym typeface="+mn-ea"/>
              </a:rPr>
              <a:t>B1技术支持的测试与练习</a:t>
            </a:r>
            <a:endParaRPr lang="zh-CN" alt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3860" y="917575"/>
            <a:ext cx="9144000" cy="5467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52922" y="27235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0" name="文本框 9"/>
          <p:cNvSpPr txBox="1"/>
          <p:nvPr/>
        </p:nvSpPr>
        <p:spPr>
          <a:xfrm>
            <a:off x="972185" y="194310"/>
            <a:ext cx="2821940" cy="368300"/>
          </a:xfrm>
          <a:prstGeom prst="rect">
            <a:avLst/>
          </a:prstGeom>
          <a:noFill/>
        </p:spPr>
        <p:txBody>
          <a:bodyPr wrap="square" rtlCol="0">
            <a:spAutoFit/>
          </a:bodyPr>
          <a:lstStyle/>
          <a:p>
            <a:r>
              <a:rPr lang="en-US" altLang="zh-CN" dirty="0" smtClean="0">
                <a:solidFill>
                  <a:schemeClr val="tx2"/>
                </a:solidFill>
                <a:latin typeface="inpin heiti" charset="-122"/>
                <a:ea typeface="inpin heiti" charset="-122"/>
                <a:sym typeface="+mn-ea"/>
              </a:rPr>
              <a:t>B1技术支持的测试与练习</a:t>
            </a:r>
            <a:endParaRPr lang="zh-CN" altLang="en-US"/>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0120" y="1021715"/>
            <a:ext cx="8217535" cy="532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52922" y="27235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0" name="文本框 9"/>
          <p:cNvSpPr txBox="1"/>
          <p:nvPr/>
        </p:nvSpPr>
        <p:spPr>
          <a:xfrm>
            <a:off x="972185" y="194310"/>
            <a:ext cx="2821940" cy="368300"/>
          </a:xfrm>
          <a:prstGeom prst="rect">
            <a:avLst/>
          </a:prstGeom>
          <a:noFill/>
        </p:spPr>
        <p:txBody>
          <a:bodyPr wrap="square" rtlCol="0">
            <a:spAutoFit/>
          </a:bodyPr>
          <a:lstStyle/>
          <a:p>
            <a:r>
              <a:rPr lang="en-US" altLang="zh-CN" dirty="0" smtClean="0">
                <a:solidFill>
                  <a:schemeClr val="tx2"/>
                </a:solidFill>
                <a:latin typeface="inpin heiti" charset="-122"/>
                <a:ea typeface="inpin heiti" charset="-122"/>
                <a:sym typeface="+mn-ea"/>
              </a:rPr>
              <a:t>B1技术支持的测试与练习</a:t>
            </a:r>
            <a:endParaRPr lang="zh-CN" alt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4270" y="890270"/>
            <a:ext cx="7363460" cy="55251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52922" y="27235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0" name="文本框 9"/>
          <p:cNvSpPr txBox="1"/>
          <p:nvPr/>
        </p:nvSpPr>
        <p:spPr>
          <a:xfrm>
            <a:off x="972185" y="194310"/>
            <a:ext cx="2821940" cy="368300"/>
          </a:xfrm>
          <a:prstGeom prst="rect">
            <a:avLst/>
          </a:prstGeom>
          <a:noFill/>
        </p:spPr>
        <p:txBody>
          <a:bodyPr wrap="square" rtlCol="0">
            <a:spAutoFit/>
          </a:bodyPr>
          <a:lstStyle/>
          <a:p>
            <a:r>
              <a:rPr lang="en-US" altLang="zh-CN" dirty="0" smtClean="0">
                <a:solidFill>
                  <a:schemeClr val="tx2"/>
                </a:solidFill>
                <a:latin typeface="inpin heiti" charset="-122"/>
                <a:ea typeface="inpin heiti" charset="-122"/>
                <a:sym typeface="+mn-ea"/>
              </a:rPr>
              <a:t>B1技术支持的测试与练习</a:t>
            </a:r>
            <a:endParaRPr lang="zh-CN" altLang="en-US"/>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0045" y="998220"/>
            <a:ext cx="3667125" cy="5448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73545" y="1113155"/>
            <a:ext cx="3653155" cy="5333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52922" y="27235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0" name="文本框 9"/>
          <p:cNvSpPr txBox="1"/>
          <p:nvPr/>
        </p:nvSpPr>
        <p:spPr>
          <a:xfrm>
            <a:off x="972185" y="194310"/>
            <a:ext cx="2821940" cy="368300"/>
          </a:xfrm>
          <a:prstGeom prst="rect">
            <a:avLst/>
          </a:prstGeom>
          <a:noFill/>
        </p:spPr>
        <p:txBody>
          <a:bodyPr wrap="square" rtlCol="0">
            <a:spAutoFit/>
          </a:bodyPr>
          <a:lstStyle/>
          <a:p>
            <a:r>
              <a:rPr lang="en-US" altLang="zh-CN" dirty="0" smtClean="0">
                <a:solidFill>
                  <a:schemeClr val="tx2"/>
                </a:solidFill>
                <a:latin typeface="inpin heiti" charset="-122"/>
                <a:ea typeface="inpin heiti" charset="-122"/>
                <a:sym typeface="+mn-ea"/>
              </a:rPr>
              <a:t>B1技术支持的测试与练习</a:t>
            </a:r>
            <a:endParaRPr lang="zh-CN" alt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4775" y="1108710"/>
            <a:ext cx="3378835" cy="51269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5990" y="971550"/>
            <a:ext cx="4201795" cy="5401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
        <p:nvSpPr>
          <p:cNvPr id="64" name="文本框 78"/>
          <p:cNvSpPr txBox="1"/>
          <p:nvPr/>
        </p:nvSpPr>
        <p:spPr>
          <a:xfrm>
            <a:off x="3704689" y="3767539"/>
            <a:ext cx="7963535" cy="398780"/>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lang="zh-CN" altLang="zh-CN" sz="2000" dirty="0">
                <a:sym typeface="+mn-ea"/>
              </a:rPr>
              <a:t>以上就是我“四说一展示”环节的全部内容</a:t>
            </a:r>
            <a:r>
              <a:rPr lang="en-US" altLang="zh-CN" sz="2000" dirty="0">
                <a:sym typeface="+mn-ea"/>
              </a:rPr>
              <a:t>,</a:t>
            </a:r>
            <a:r>
              <a:rPr lang="zh-CN" altLang="zh-CN" sz="2000" dirty="0">
                <a:sym typeface="+mn-ea"/>
              </a:rPr>
              <a:t>请各位领导老师批评指正</a:t>
            </a:r>
            <a:r>
              <a:rPr lang="en-US" altLang="zh-CN" sz="2000" dirty="0">
                <a:sym typeface="+mn-ea"/>
              </a:rPr>
              <a:t>!</a:t>
            </a:r>
            <a:endParaRPr lang="zh-CN" altLang="en-US" sz="2000" b="0" dirty="0">
              <a:solidFill>
                <a:schemeClr val="accent5"/>
              </a:solidFill>
              <a:latin typeface="inpin heiti" charset="-122"/>
              <a:ea typeface="inpin heiti" charset="-122"/>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grpSp>
      <p:grpSp>
        <p:nvGrpSpPr>
          <p:cNvPr id="77" name="组合 76"/>
          <p:cNvGrpSpPr/>
          <p:nvPr/>
        </p:nvGrpSpPr>
        <p:grpSpPr>
          <a:xfrm rot="2484086">
            <a:off x="3136518" y="3252448"/>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grpSp>
        <p:nvGrpSpPr>
          <p:cNvPr id="81" name="组合 80"/>
          <p:cNvGrpSpPr/>
          <p:nvPr/>
        </p:nvGrpSpPr>
        <p:grpSpPr>
          <a:xfrm rot="13396910" flipV="1">
            <a:off x="9422501" y="4290616"/>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325374" y="4777503"/>
            <a:ext cx="4883789" cy="2129365"/>
            <a:chOff x="7325374" y="4777503"/>
            <a:chExt cx="4883789" cy="2129365"/>
          </a:xfrm>
        </p:grpSpPr>
        <p:sp>
          <p:nvSpPr>
            <p:cNvPr id="2"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3"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4"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5"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6"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7"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8"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grpSp>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cxnSp>
        <p:nvCxnSpPr>
          <p:cNvPr id="36" name="肘形连接符 35"/>
          <p:cNvCxnSpPr/>
          <p:nvPr/>
        </p:nvCxnSpPr>
        <p:spPr>
          <a:xfrm flipV="1">
            <a:off x="595985" y="3925451"/>
            <a:ext cx="10581410" cy="1048291"/>
          </a:xfrm>
          <a:prstGeom prst="bentConnector3">
            <a:avLst>
              <a:gd name="adj1" fmla="val 50000"/>
            </a:avLst>
          </a:prstGeom>
          <a:ln w="28575">
            <a:solidFill>
              <a:srgbClr val="A0BF0D"/>
            </a:solidFill>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flipV="1">
            <a:off x="595984" y="4344164"/>
            <a:ext cx="10548000" cy="1059164"/>
          </a:xfrm>
          <a:prstGeom prst="bentConnector3">
            <a:avLst>
              <a:gd name="adj1" fmla="val 46685"/>
            </a:avLst>
          </a:prstGeom>
          <a:ln w="28575">
            <a:solidFill>
              <a:srgbClr val="F5841C"/>
            </a:solidFill>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flipV="1">
            <a:off x="595984" y="4176473"/>
            <a:ext cx="10548000" cy="1023753"/>
          </a:xfrm>
          <a:prstGeom prst="bentConnector3">
            <a:avLst>
              <a:gd name="adj1" fmla="val 48696"/>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6451587" y="2980374"/>
            <a:ext cx="3148609" cy="711511"/>
            <a:chOff x="6240567" y="2980374"/>
            <a:chExt cx="3148609" cy="711511"/>
          </a:xfrm>
        </p:grpSpPr>
        <p:grpSp>
          <p:nvGrpSpPr>
            <p:cNvPr id="73" name="组合 72"/>
            <p:cNvGrpSpPr/>
            <p:nvPr/>
          </p:nvGrpSpPr>
          <p:grpSpPr>
            <a:xfrm>
              <a:off x="6409828" y="3087477"/>
              <a:ext cx="2979348" cy="604408"/>
              <a:chOff x="6409828" y="3087477"/>
              <a:chExt cx="2979348" cy="604408"/>
            </a:xfrm>
          </p:grpSpPr>
          <p:sp>
            <p:nvSpPr>
              <p:cNvPr id="40" name="文本框 79"/>
              <p:cNvSpPr txBox="1"/>
              <p:nvPr/>
            </p:nvSpPr>
            <p:spPr>
              <a:xfrm>
                <a:off x="6537511" y="3094778"/>
                <a:ext cx="2466975" cy="58356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lang="en-US" altLang="zh-CN" b="0" dirty="0" smtClean="0">
                    <a:solidFill>
                      <a:srgbClr val="FFC000"/>
                    </a:solidFill>
                    <a:latin typeface="华文中宋" panose="02010600040101010101" charset="-122"/>
                    <a:ea typeface="华文中宋" panose="02010600040101010101" charset="-122"/>
                    <a:cs typeface="华文中宋" panose="02010600040101010101" charset="-122"/>
                  </a:rPr>
                  <a:t>3说应用过程</a:t>
                </a:r>
              </a:p>
            </p:txBody>
          </p:sp>
          <p:sp>
            <p:nvSpPr>
              <p:cNvPr id="44" name="圆角矩形 43"/>
              <p:cNvSpPr/>
              <p:nvPr/>
            </p:nvSpPr>
            <p:spPr>
              <a:xfrm>
                <a:off x="6409828" y="3087477"/>
                <a:ext cx="2979348" cy="604408"/>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inpin heiti" charset="-122"/>
                  <a:ea typeface="inpin heiti" charset="-122"/>
                </a:endParaRPr>
              </a:p>
            </p:txBody>
          </p:sp>
        </p:grpSp>
        <p:grpSp>
          <p:nvGrpSpPr>
            <p:cNvPr id="46" name="组合 45"/>
            <p:cNvGrpSpPr/>
            <p:nvPr/>
          </p:nvGrpSpPr>
          <p:grpSpPr>
            <a:xfrm rot="2731254">
              <a:off x="6341934" y="2879007"/>
              <a:ext cx="109793" cy="312528"/>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grpSp>
        <p:nvGrpSpPr>
          <p:cNvPr id="75" name="组合 74"/>
          <p:cNvGrpSpPr/>
          <p:nvPr/>
        </p:nvGrpSpPr>
        <p:grpSpPr>
          <a:xfrm>
            <a:off x="1311275" y="4037965"/>
            <a:ext cx="4264660" cy="757555"/>
            <a:chOff x="1311106" y="4023829"/>
            <a:chExt cx="3305255" cy="771639"/>
          </a:xfrm>
        </p:grpSpPr>
        <p:grpSp>
          <p:nvGrpSpPr>
            <p:cNvPr id="71" name="组合 70"/>
            <p:cNvGrpSpPr/>
            <p:nvPr/>
          </p:nvGrpSpPr>
          <p:grpSpPr>
            <a:xfrm>
              <a:off x="1464735" y="4153349"/>
              <a:ext cx="3151626" cy="642119"/>
              <a:chOff x="1464735" y="4153349"/>
              <a:chExt cx="3151626" cy="642119"/>
            </a:xfrm>
          </p:grpSpPr>
          <p:sp>
            <p:nvSpPr>
              <p:cNvPr id="35" name="圆角矩形 34"/>
              <p:cNvSpPr/>
              <p:nvPr/>
            </p:nvSpPr>
            <p:spPr>
              <a:xfrm>
                <a:off x="1464735" y="4153349"/>
                <a:ext cx="2979348" cy="604408"/>
              </a:xfrm>
              <a:prstGeom prst="roundRect">
                <a:avLst/>
              </a:prstGeom>
              <a:noFill/>
              <a:ln w="6350">
                <a:solidFill>
                  <a:srgbClr val="826C4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39" name="文本框 78"/>
              <p:cNvSpPr txBox="1"/>
              <p:nvPr/>
            </p:nvSpPr>
            <p:spPr>
              <a:xfrm>
                <a:off x="1605551" y="4164342"/>
                <a:ext cx="3010810" cy="631126"/>
              </a:xfrm>
              <a:prstGeom prst="rect">
                <a:avLst/>
              </a:prstGeom>
              <a:noFill/>
            </p:spPr>
            <p:txBody>
              <a:bodyPr wrap="square" rtlCol="0">
                <a:no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lang="en-US" altLang="zh-CN" b="0" dirty="0" smtClean="0">
                    <a:solidFill>
                      <a:schemeClr val="accent1"/>
                    </a:solidFill>
                    <a:latin typeface="华文中宋" panose="02010600040101010101" charset="-122"/>
                    <a:ea typeface="华文中宋" panose="02010600040101010101" charset="-122"/>
                    <a:cs typeface="华文中宋" panose="02010600040101010101" charset="-122"/>
                  </a:rPr>
                  <a:t>1</a:t>
                </a:r>
                <a:r>
                  <a:rPr lang="zh-CN" altLang="en-US" b="0" dirty="0" smtClean="0">
                    <a:solidFill>
                      <a:schemeClr val="accent1"/>
                    </a:solidFill>
                    <a:latin typeface="华文中宋" panose="02010600040101010101" charset="-122"/>
                    <a:ea typeface="华文中宋" panose="02010600040101010101" charset="-122"/>
                    <a:cs typeface="华文中宋" panose="02010600040101010101" charset="-122"/>
                  </a:rPr>
                  <a:t>说</a:t>
                </a:r>
                <a:r>
                  <a:rPr lang="en-US" altLang="zh-CN" b="0" dirty="0" smtClean="0">
                    <a:solidFill>
                      <a:schemeClr val="accent1"/>
                    </a:solidFill>
                    <a:latin typeface="华文中宋" panose="02010600040101010101" charset="-122"/>
                    <a:ea typeface="华文中宋" panose="02010600040101010101" charset="-122"/>
                    <a:cs typeface="华文中宋" panose="02010600040101010101" charset="-122"/>
                  </a:rPr>
                  <a:t>选择能力点原因</a:t>
                </a:r>
              </a:p>
            </p:txBody>
          </p:sp>
        </p:grpSp>
        <p:grpSp>
          <p:nvGrpSpPr>
            <p:cNvPr id="50" name="组合 49"/>
            <p:cNvGrpSpPr/>
            <p:nvPr/>
          </p:nvGrpSpPr>
          <p:grpSpPr>
            <a:xfrm rot="2731254">
              <a:off x="1412473" y="3922461"/>
              <a:ext cx="109793" cy="312528"/>
              <a:chOff x="4454660" y="3810474"/>
              <a:chExt cx="406107" cy="1155987"/>
            </a:xfrm>
          </p:grpSpPr>
          <p:sp>
            <p:nvSpPr>
              <p:cNvPr id="5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grpSp>
        <p:nvGrpSpPr>
          <p:cNvPr id="78" name="组合 77"/>
          <p:cNvGrpSpPr/>
          <p:nvPr/>
        </p:nvGrpSpPr>
        <p:grpSpPr>
          <a:xfrm>
            <a:off x="6492638" y="4474522"/>
            <a:ext cx="3135613" cy="707382"/>
            <a:chOff x="6281618" y="4474522"/>
            <a:chExt cx="3135613" cy="707382"/>
          </a:xfrm>
        </p:grpSpPr>
        <p:grpSp>
          <p:nvGrpSpPr>
            <p:cNvPr id="74" name="组合 73"/>
            <p:cNvGrpSpPr/>
            <p:nvPr/>
          </p:nvGrpSpPr>
          <p:grpSpPr>
            <a:xfrm>
              <a:off x="6437883" y="4577496"/>
              <a:ext cx="2979348" cy="604408"/>
              <a:chOff x="6437883" y="4577496"/>
              <a:chExt cx="2979348" cy="604408"/>
            </a:xfrm>
          </p:grpSpPr>
          <p:sp>
            <p:nvSpPr>
              <p:cNvPr id="41" name="文本框 80"/>
              <p:cNvSpPr txBox="1"/>
              <p:nvPr/>
            </p:nvSpPr>
            <p:spPr>
              <a:xfrm>
                <a:off x="6550507" y="4597129"/>
                <a:ext cx="2466975" cy="583565"/>
              </a:xfrm>
              <a:prstGeom prst="rect">
                <a:avLst/>
              </a:prstGeom>
              <a:noFill/>
            </p:spPr>
            <p:txBody>
              <a:bodyPr wrap="none" rtlCol="0">
                <a:spAutoFit/>
              </a:bodyPr>
              <a:lstStyle/>
              <a:p>
                <a:pPr algn="l">
                  <a:buClrTx/>
                  <a:buSzTx/>
                  <a:buFontTx/>
                </a:pPr>
                <a:r>
                  <a:rPr lang="en-US" altLang="zh-CN" sz="3200" dirty="0" smtClean="0">
                    <a:solidFill>
                      <a:srgbClr val="319095"/>
                    </a:solidFill>
                    <a:latin typeface="华文中宋" panose="02010600040101010101" charset="-122"/>
                    <a:ea typeface="华文中宋" panose="02010600040101010101" charset="-122"/>
                    <a:cs typeface="华文中宋" panose="02010600040101010101" charset="-122"/>
                  </a:rPr>
                  <a:t>4说教学反思</a:t>
                </a:r>
              </a:p>
            </p:txBody>
          </p:sp>
          <p:sp>
            <p:nvSpPr>
              <p:cNvPr id="45" name="圆角矩形 44"/>
              <p:cNvSpPr/>
              <p:nvPr/>
            </p:nvSpPr>
            <p:spPr>
              <a:xfrm>
                <a:off x="6437883" y="4577496"/>
                <a:ext cx="2979348" cy="604408"/>
              </a:xfrm>
              <a:prstGeom prst="roundRect">
                <a:avLst/>
              </a:prstGeom>
              <a:noFill/>
              <a:ln w="6350">
                <a:solidFill>
                  <a:srgbClr val="F5841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inpin heiti" charset="-122"/>
                  <a:ea typeface="inpin heiti" charset="-122"/>
                </a:endParaRPr>
              </a:p>
            </p:txBody>
          </p:sp>
        </p:grpSp>
        <p:grpSp>
          <p:nvGrpSpPr>
            <p:cNvPr id="54" name="组合 53"/>
            <p:cNvGrpSpPr/>
            <p:nvPr/>
          </p:nvGrpSpPr>
          <p:grpSpPr>
            <a:xfrm rot="2731254">
              <a:off x="6382985" y="4373155"/>
              <a:ext cx="109793" cy="312528"/>
              <a:chOff x="4454660" y="3810474"/>
              <a:chExt cx="406107" cy="1155987"/>
            </a:xfrm>
          </p:grpSpPr>
          <p:sp>
            <p:nvSpPr>
              <p:cNvPr id="5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grpSp>
        <p:nvGrpSpPr>
          <p:cNvPr id="76" name="组合 75"/>
          <p:cNvGrpSpPr/>
          <p:nvPr/>
        </p:nvGrpSpPr>
        <p:grpSpPr>
          <a:xfrm>
            <a:off x="1268095" y="5527675"/>
            <a:ext cx="4000500" cy="699865"/>
            <a:chOff x="1267826" y="5527599"/>
            <a:chExt cx="3173679" cy="699692"/>
          </a:xfrm>
        </p:grpSpPr>
        <p:grpSp>
          <p:nvGrpSpPr>
            <p:cNvPr id="72" name="组合 71"/>
            <p:cNvGrpSpPr/>
            <p:nvPr/>
          </p:nvGrpSpPr>
          <p:grpSpPr>
            <a:xfrm>
              <a:off x="1462157" y="5622788"/>
              <a:ext cx="2979348" cy="604503"/>
              <a:chOff x="1462157" y="5622788"/>
              <a:chExt cx="2979348" cy="604503"/>
            </a:xfrm>
          </p:grpSpPr>
          <p:sp>
            <p:nvSpPr>
              <p:cNvPr id="42" name="文本框 81"/>
              <p:cNvSpPr txBox="1"/>
              <p:nvPr/>
            </p:nvSpPr>
            <p:spPr>
              <a:xfrm>
                <a:off x="1466642" y="5643870"/>
                <a:ext cx="2621280" cy="583421"/>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buClrTx/>
                  <a:buSzTx/>
                  <a:buFontTx/>
                </a:pPr>
                <a:r>
                  <a:rPr lang="en-US" altLang="zh-CN" b="0" dirty="0" smtClean="0">
                    <a:solidFill>
                      <a:srgbClr val="A0BF0D"/>
                    </a:solidFill>
                    <a:latin typeface="华文中宋" panose="02010600040101010101" charset="-122"/>
                    <a:ea typeface="华文中宋" panose="02010600040101010101" charset="-122"/>
                    <a:cs typeface="华文中宋" panose="02010600040101010101" charset="-122"/>
                  </a:rPr>
                  <a:t>2说能力点要求</a:t>
                </a:r>
              </a:p>
            </p:txBody>
          </p:sp>
          <p:sp>
            <p:nvSpPr>
              <p:cNvPr id="43" name="圆角矩形 42"/>
              <p:cNvSpPr/>
              <p:nvPr/>
            </p:nvSpPr>
            <p:spPr>
              <a:xfrm>
                <a:off x="1462157" y="5622788"/>
                <a:ext cx="2979348" cy="604408"/>
              </a:xfrm>
              <a:prstGeom prst="roundRect">
                <a:avLst/>
              </a:prstGeom>
              <a:noFill/>
              <a:ln w="6350">
                <a:solidFill>
                  <a:srgbClr val="3190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inpin heiti" charset="-122"/>
                  <a:ea typeface="inpin heiti" charset="-122"/>
                </a:endParaRPr>
              </a:p>
            </p:txBody>
          </p:sp>
        </p:grpSp>
        <p:grpSp>
          <p:nvGrpSpPr>
            <p:cNvPr id="58" name="组合 57"/>
            <p:cNvGrpSpPr/>
            <p:nvPr/>
          </p:nvGrpSpPr>
          <p:grpSpPr>
            <a:xfrm rot="2731254">
              <a:off x="1369193" y="5426231"/>
              <a:ext cx="109793" cy="312528"/>
              <a:chOff x="4454660" y="3810474"/>
              <a:chExt cx="406107" cy="1155987"/>
            </a:xfrm>
          </p:grpSpPr>
          <p:sp>
            <p:nvSpPr>
              <p:cNvPr id="59"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60"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61"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sp>
        <p:nvSpPr>
          <p:cNvPr id="66" name="文本框 95"/>
          <p:cNvSpPr txBox="1"/>
          <p:nvPr/>
        </p:nvSpPr>
        <p:spPr>
          <a:xfrm>
            <a:off x="5292221" y="2118905"/>
            <a:ext cx="800219" cy="1121461"/>
          </a:xfrm>
          <a:prstGeom prst="rect">
            <a:avLst/>
          </a:prstGeom>
          <a:noFill/>
        </p:spPr>
        <p:txBody>
          <a:bodyPr vert="eaVert" wrap="none" rtlCol="0">
            <a:spAutoFit/>
          </a:bodyPr>
          <a:lstStyle/>
          <a:p>
            <a:pPr algn="ctr"/>
            <a:r>
              <a:rPr lang="zh-CN" altLang="en-US" sz="4000" dirty="0" smtClean="0">
                <a:solidFill>
                  <a:srgbClr val="1C1C1C"/>
                </a:solidFill>
                <a:latin typeface="inpin heiti" charset="-122"/>
                <a:ea typeface="inpin heiti" charset="-122"/>
              </a:rPr>
              <a:t>目录</a:t>
            </a:r>
            <a:endParaRPr lang="en-US" altLang="zh-CN" sz="4000" dirty="0" smtClean="0">
              <a:solidFill>
                <a:srgbClr val="1C1C1C"/>
              </a:solidFill>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childTnLst>
                                    <p:set>
                                      <p:cBhvr rctx="PPT">
                                        <p:cTn id="6" dur="indefinite"/>
                                        <p:tgtEl>
                                          <p:spTgt spid="9"/>
                                        </p:tgtEl>
                                        <p:attrNameLst>
                                          <p:attrName>style.opacity</p:attrName>
                                        </p:attrNameLst>
                                      </p:cBhvr>
                                      <p:to>
                                        <p:strVal val="0.5"/>
                                      </p:to>
                                    </p:set>
                                    <p:animEffect filter="image" prLst="opacity: 0.5">
                                      <p:cBhvr rctx="IE">
                                        <p:cTn id="7" dur="indefinite"/>
                                        <p:tgtEl>
                                          <p:spTgt spid="9"/>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childTnLst>
                          </p:cTn>
                        </p:par>
                        <p:par>
                          <p:cTn id="11" fill="hold">
                            <p:stCondLst>
                              <p:cond delay="0"/>
                            </p:stCondLst>
                            <p:childTnLst>
                              <p:par>
                                <p:cTn id="12" presetID="2" presetClass="entr" presetSubtype="8"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additive="base">
                                        <p:cTn id="14" dur="500" fill="hold"/>
                                        <p:tgtEl>
                                          <p:spTgt spid="66"/>
                                        </p:tgtEl>
                                        <p:attrNameLst>
                                          <p:attrName>ppt_x</p:attrName>
                                        </p:attrNameLst>
                                      </p:cBhvr>
                                      <p:tavLst>
                                        <p:tav tm="0">
                                          <p:val>
                                            <p:strVal val="0-#ppt_w/2"/>
                                          </p:val>
                                        </p:tav>
                                        <p:tav tm="100000">
                                          <p:val>
                                            <p:strVal val="#ppt_x"/>
                                          </p:val>
                                        </p:tav>
                                      </p:tavLst>
                                    </p:anim>
                                    <p:anim calcmode="lin" valueType="num">
                                      <p:cBhvr additive="base">
                                        <p:cTn id="15" dur="500" fill="hold"/>
                                        <p:tgtEl>
                                          <p:spTgt spid="66"/>
                                        </p:tgtEl>
                                        <p:attrNameLst>
                                          <p:attrName>ppt_y</p:attrName>
                                        </p:attrNameLst>
                                      </p:cBhvr>
                                      <p:tavLst>
                                        <p:tav tm="0">
                                          <p:val>
                                            <p:strVal val="#ppt_y"/>
                                          </p:val>
                                        </p:tav>
                                        <p:tav tm="100000">
                                          <p:val>
                                            <p:strVal val="#ppt_y"/>
                                          </p:val>
                                        </p:tav>
                                      </p:tavLst>
                                    </p:anim>
                                  </p:childTnLst>
                                </p:cTn>
                              </p:par>
                              <p:par>
                                <p:cTn id="16" presetID="22" presetClass="entr" presetSubtype="2" fill="hold" nodeType="withEffect">
                                  <p:stCondLst>
                                    <p:cond delay="25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750"/>
                                        <p:tgtEl>
                                          <p:spTgt spid="36"/>
                                        </p:tgtEl>
                                      </p:cBhvr>
                                    </p:animEffect>
                                  </p:childTnLst>
                                </p:cTn>
                              </p:par>
                              <p:par>
                                <p:cTn id="19" presetID="16" presetClass="entr" presetSubtype="21"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arn(inVertical)">
                                      <p:cBhvr>
                                        <p:cTn id="21" dur="500"/>
                                        <p:tgtEl>
                                          <p:spTgt spid="38"/>
                                        </p:tgtEl>
                                      </p:cBhvr>
                                    </p:animEffect>
                                  </p:childTnLst>
                                </p:cTn>
                              </p:par>
                              <p:par>
                                <p:cTn id="22" presetID="22" presetClass="entr" presetSubtype="2" fill="hold" nodeType="withEffect">
                                  <p:stCondLst>
                                    <p:cond delay="250"/>
                                  </p:stCondLst>
                                  <p:childTnLst>
                                    <p:set>
                                      <p:cBhvr>
                                        <p:cTn id="23" dur="1" fill="hold">
                                          <p:stCondLst>
                                            <p:cond delay="0"/>
                                          </p:stCondLst>
                                        </p:cTn>
                                        <p:tgtEl>
                                          <p:spTgt spid="37"/>
                                        </p:tgtEl>
                                        <p:attrNameLst>
                                          <p:attrName>style.visibility</p:attrName>
                                        </p:attrNameLst>
                                      </p:cBhvr>
                                      <p:to>
                                        <p:strVal val="visible"/>
                                      </p:to>
                                    </p:set>
                                    <p:animEffect transition="in" filter="wipe(right)">
                                      <p:cBhvr>
                                        <p:cTn id="24" dur="750"/>
                                        <p:tgtEl>
                                          <p:spTgt spid="37"/>
                                        </p:tgtEl>
                                      </p:cBhvr>
                                    </p:animEffect>
                                  </p:childTnLst>
                                </p:cTn>
                              </p:par>
                            </p:childTnLst>
                          </p:cTn>
                        </p:par>
                        <p:par>
                          <p:cTn id="25" fill="hold">
                            <p:stCondLst>
                              <p:cond delay="500"/>
                            </p:stCondLst>
                            <p:childTnLst>
                              <p:par>
                                <p:cTn id="26" presetID="49" presetClass="entr" presetSubtype="0" decel="10000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1000" fill="hold"/>
                                        <p:tgtEl>
                                          <p:spTgt spid="75"/>
                                        </p:tgtEl>
                                        <p:attrNameLst>
                                          <p:attrName>ppt_w</p:attrName>
                                        </p:attrNameLst>
                                      </p:cBhvr>
                                      <p:tavLst>
                                        <p:tav tm="0">
                                          <p:val>
                                            <p:fltVal val="0"/>
                                          </p:val>
                                        </p:tav>
                                        <p:tav tm="100000">
                                          <p:val>
                                            <p:strVal val="#ppt_w"/>
                                          </p:val>
                                        </p:tav>
                                      </p:tavLst>
                                    </p:anim>
                                    <p:anim calcmode="lin" valueType="num">
                                      <p:cBhvr>
                                        <p:cTn id="29" dur="1000" fill="hold"/>
                                        <p:tgtEl>
                                          <p:spTgt spid="75"/>
                                        </p:tgtEl>
                                        <p:attrNameLst>
                                          <p:attrName>ppt_h</p:attrName>
                                        </p:attrNameLst>
                                      </p:cBhvr>
                                      <p:tavLst>
                                        <p:tav tm="0">
                                          <p:val>
                                            <p:fltVal val="0"/>
                                          </p:val>
                                        </p:tav>
                                        <p:tav tm="100000">
                                          <p:val>
                                            <p:strVal val="#ppt_h"/>
                                          </p:val>
                                        </p:tav>
                                      </p:tavLst>
                                    </p:anim>
                                    <p:anim calcmode="lin" valueType="num">
                                      <p:cBhvr>
                                        <p:cTn id="30" dur="1000" fill="hold"/>
                                        <p:tgtEl>
                                          <p:spTgt spid="75"/>
                                        </p:tgtEl>
                                        <p:attrNameLst>
                                          <p:attrName>style.rotation</p:attrName>
                                        </p:attrNameLst>
                                      </p:cBhvr>
                                      <p:tavLst>
                                        <p:tav tm="0">
                                          <p:val>
                                            <p:fltVal val="360"/>
                                          </p:val>
                                        </p:tav>
                                        <p:tav tm="100000">
                                          <p:val>
                                            <p:fltVal val="0"/>
                                          </p:val>
                                        </p:tav>
                                      </p:tavLst>
                                    </p:anim>
                                    <p:animEffect transition="in" filter="fade">
                                      <p:cBhvr>
                                        <p:cTn id="31" dur="1000"/>
                                        <p:tgtEl>
                                          <p:spTgt spid="75"/>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1000" fill="hold"/>
                                        <p:tgtEl>
                                          <p:spTgt spid="76"/>
                                        </p:tgtEl>
                                        <p:attrNameLst>
                                          <p:attrName>ppt_w</p:attrName>
                                        </p:attrNameLst>
                                      </p:cBhvr>
                                      <p:tavLst>
                                        <p:tav tm="0">
                                          <p:val>
                                            <p:fltVal val="0"/>
                                          </p:val>
                                        </p:tav>
                                        <p:tav tm="100000">
                                          <p:val>
                                            <p:strVal val="#ppt_w"/>
                                          </p:val>
                                        </p:tav>
                                      </p:tavLst>
                                    </p:anim>
                                    <p:anim calcmode="lin" valueType="num">
                                      <p:cBhvr>
                                        <p:cTn id="35" dur="1000" fill="hold"/>
                                        <p:tgtEl>
                                          <p:spTgt spid="76"/>
                                        </p:tgtEl>
                                        <p:attrNameLst>
                                          <p:attrName>ppt_h</p:attrName>
                                        </p:attrNameLst>
                                      </p:cBhvr>
                                      <p:tavLst>
                                        <p:tav tm="0">
                                          <p:val>
                                            <p:fltVal val="0"/>
                                          </p:val>
                                        </p:tav>
                                        <p:tav tm="100000">
                                          <p:val>
                                            <p:strVal val="#ppt_h"/>
                                          </p:val>
                                        </p:tav>
                                      </p:tavLst>
                                    </p:anim>
                                    <p:anim calcmode="lin" valueType="num">
                                      <p:cBhvr>
                                        <p:cTn id="36" dur="1000" fill="hold"/>
                                        <p:tgtEl>
                                          <p:spTgt spid="76"/>
                                        </p:tgtEl>
                                        <p:attrNameLst>
                                          <p:attrName>style.rotation</p:attrName>
                                        </p:attrNameLst>
                                      </p:cBhvr>
                                      <p:tavLst>
                                        <p:tav tm="0">
                                          <p:val>
                                            <p:fltVal val="360"/>
                                          </p:val>
                                        </p:tav>
                                        <p:tav tm="100000">
                                          <p:val>
                                            <p:fltVal val="0"/>
                                          </p:val>
                                        </p:tav>
                                      </p:tavLst>
                                    </p:anim>
                                    <p:animEffect transition="in" filter="fade">
                                      <p:cBhvr>
                                        <p:cTn id="37" dur="1000"/>
                                        <p:tgtEl>
                                          <p:spTgt spid="76"/>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ppt_w</p:attrName>
                                        </p:attrNameLst>
                                      </p:cBhvr>
                                      <p:tavLst>
                                        <p:tav tm="0">
                                          <p:val>
                                            <p:fltVal val="0"/>
                                          </p:val>
                                        </p:tav>
                                        <p:tav tm="100000">
                                          <p:val>
                                            <p:strVal val="#ppt_w"/>
                                          </p:val>
                                        </p:tav>
                                      </p:tavLst>
                                    </p:anim>
                                    <p:anim calcmode="lin" valueType="num">
                                      <p:cBhvr>
                                        <p:cTn id="41" dur="1000" fill="hold"/>
                                        <p:tgtEl>
                                          <p:spTgt spid="77"/>
                                        </p:tgtEl>
                                        <p:attrNameLst>
                                          <p:attrName>ppt_h</p:attrName>
                                        </p:attrNameLst>
                                      </p:cBhvr>
                                      <p:tavLst>
                                        <p:tav tm="0">
                                          <p:val>
                                            <p:fltVal val="0"/>
                                          </p:val>
                                        </p:tav>
                                        <p:tav tm="100000">
                                          <p:val>
                                            <p:strVal val="#ppt_h"/>
                                          </p:val>
                                        </p:tav>
                                      </p:tavLst>
                                    </p:anim>
                                    <p:anim calcmode="lin" valueType="num">
                                      <p:cBhvr>
                                        <p:cTn id="42" dur="1000" fill="hold"/>
                                        <p:tgtEl>
                                          <p:spTgt spid="77"/>
                                        </p:tgtEl>
                                        <p:attrNameLst>
                                          <p:attrName>style.rotation</p:attrName>
                                        </p:attrNameLst>
                                      </p:cBhvr>
                                      <p:tavLst>
                                        <p:tav tm="0">
                                          <p:val>
                                            <p:fltVal val="360"/>
                                          </p:val>
                                        </p:tav>
                                        <p:tav tm="100000">
                                          <p:val>
                                            <p:fltVal val="0"/>
                                          </p:val>
                                        </p:tav>
                                      </p:tavLst>
                                    </p:anim>
                                    <p:animEffect transition="in" filter="fade">
                                      <p:cBhvr>
                                        <p:cTn id="43" dur="1000"/>
                                        <p:tgtEl>
                                          <p:spTgt spid="77"/>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1000" fill="hold"/>
                                        <p:tgtEl>
                                          <p:spTgt spid="78"/>
                                        </p:tgtEl>
                                        <p:attrNameLst>
                                          <p:attrName>ppt_w</p:attrName>
                                        </p:attrNameLst>
                                      </p:cBhvr>
                                      <p:tavLst>
                                        <p:tav tm="0">
                                          <p:val>
                                            <p:fltVal val="0"/>
                                          </p:val>
                                        </p:tav>
                                        <p:tav tm="100000">
                                          <p:val>
                                            <p:strVal val="#ppt_w"/>
                                          </p:val>
                                        </p:tav>
                                      </p:tavLst>
                                    </p:anim>
                                    <p:anim calcmode="lin" valueType="num">
                                      <p:cBhvr>
                                        <p:cTn id="47" dur="1000" fill="hold"/>
                                        <p:tgtEl>
                                          <p:spTgt spid="78"/>
                                        </p:tgtEl>
                                        <p:attrNameLst>
                                          <p:attrName>ppt_h</p:attrName>
                                        </p:attrNameLst>
                                      </p:cBhvr>
                                      <p:tavLst>
                                        <p:tav tm="0">
                                          <p:val>
                                            <p:fltVal val="0"/>
                                          </p:val>
                                        </p:tav>
                                        <p:tav tm="100000">
                                          <p:val>
                                            <p:strVal val="#ppt_h"/>
                                          </p:val>
                                        </p:tav>
                                      </p:tavLst>
                                    </p:anim>
                                    <p:anim calcmode="lin" valueType="num">
                                      <p:cBhvr>
                                        <p:cTn id="48" dur="1000" fill="hold"/>
                                        <p:tgtEl>
                                          <p:spTgt spid="78"/>
                                        </p:tgtEl>
                                        <p:attrNameLst>
                                          <p:attrName>style.rotation</p:attrName>
                                        </p:attrNameLst>
                                      </p:cBhvr>
                                      <p:tavLst>
                                        <p:tav tm="0">
                                          <p:val>
                                            <p:fltVal val="360"/>
                                          </p:val>
                                        </p:tav>
                                        <p:tav tm="100000">
                                          <p:val>
                                            <p:fltVal val="0"/>
                                          </p:val>
                                        </p:tav>
                                      </p:tavLst>
                                    </p:anim>
                                    <p:animEffect transition="in" filter="fade">
                                      <p:cBhvr>
                                        <p:cTn id="49"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sp>
        <p:nvSpPr>
          <p:cNvPr id="62" name="TextBox 61"/>
          <p:cNvSpPr txBox="1"/>
          <p:nvPr/>
        </p:nvSpPr>
        <p:spPr>
          <a:xfrm>
            <a:off x="4679564" y="1457278"/>
            <a:ext cx="1052195" cy="1938020"/>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b="0" dirty="0">
                <a:solidFill>
                  <a:schemeClr val="accent1"/>
                </a:solidFill>
                <a:latin typeface="方正粗黑宋简体" panose="02000000000000000000" charset="-122"/>
                <a:ea typeface="方正粗黑宋简体" panose="02000000000000000000" charset="-122"/>
              </a:rPr>
              <a:t>1</a:t>
            </a:r>
            <a:endParaRPr lang="zh-CN" altLang="en-US" sz="12000" b="0" dirty="0">
              <a:solidFill>
                <a:schemeClr val="accent1"/>
              </a:solidFill>
              <a:latin typeface="方正粗黑宋简体" panose="02000000000000000000" charset="-122"/>
              <a:ea typeface="方正粗黑宋简体" panose="02000000000000000000" charset="-122"/>
            </a:endParaRPr>
          </a:p>
        </p:txBody>
      </p:sp>
      <p:sp>
        <p:nvSpPr>
          <p:cNvPr id="64" name="文本框 78"/>
          <p:cNvSpPr txBox="1"/>
          <p:nvPr/>
        </p:nvSpPr>
        <p:spPr>
          <a:xfrm>
            <a:off x="3593648" y="3578957"/>
            <a:ext cx="7498080" cy="1198880"/>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lang="zh-CN" altLang="en-US" sz="7200" b="0" dirty="0" smtClean="0">
                <a:solidFill>
                  <a:schemeClr val="accent1"/>
                </a:solidFill>
                <a:latin typeface="方正粗黑宋简体" panose="02000000000000000000" charset="-122"/>
                <a:ea typeface="方正粗黑宋简体" panose="02000000000000000000" charset="-122"/>
                <a:sym typeface="+mn-ea"/>
              </a:rPr>
              <a:t>说</a:t>
            </a:r>
            <a:r>
              <a:rPr lang="en-US" altLang="zh-CN" sz="7200" b="0" dirty="0" smtClean="0">
                <a:solidFill>
                  <a:schemeClr val="accent1"/>
                </a:solidFill>
                <a:latin typeface="方正粗黑宋简体" panose="02000000000000000000" charset="-122"/>
                <a:ea typeface="方正粗黑宋简体" panose="02000000000000000000" charset="-122"/>
                <a:sym typeface="+mn-ea"/>
              </a:rPr>
              <a:t>选择能力点原因</a:t>
            </a:r>
            <a:endParaRPr lang="zh-CN" altLang="en-US" sz="7200" b="0" dirty="0">
              <a:solidFill>
                <a:schemeClr val="accent1"/>
              </a:solidFill>
              <a:latin typeface="方正粗黑宋简体" panose="02000000000000000000" charset="-122"/>
              <a:ea typeface="方正粗黑宋简体" panose="02000000000000000000" charset="-122"/>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grpSp>
      <p:grpSp>
        <p:nvGrpSpPr>
          <p:cNvPr id="77" name="组合 76"/>
          <p:cNvGrpSpPr/>
          <p:nvPr/>
        </p:nvGrpSpPr>
        <p:grpSpPr>
          <a:xfrm rot="2484086">
            <a:off x="3292774" y="319936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nvGrpSpPr>
          <p:cNvPr id="81" name="组合 80"/>
          <p:cNvGrpSpPr/>
          <p:nvPr/>
        </p:nvGrpSpPr>
        <p:grpSpPr>
          <a:xfrm rot="13396910" flipV="1">
            <a:off x="10916761" y="398552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953770" y="209550"/>
            <a:ext cx="2822575" cy="368300"/>
          </a:xfrm>
          <a:prstGeom prst="rect">
            <a:avLst/>
          </a:prstGeom>
        </p:spPr>
        <p:txBody>
          <a:bodyPr wrap="square">
            <a:spAutoFit/>
          </a:bodyPr>
          <a:lstStyle/>
          <a:p>
            <a:r>
              <a:rPr lang="zh-CN" altLang="en-US" dirty="0" smtClean="0">
                <a:solidFill>
                  <a:prstClr val="black">
                    <a:lumMod val="75000"/>
                    <a:lumOff val="25000"/>
                  </a:prstClr>
                </a:solidFill>
                <a:latin typeface="inpin heiti" charset="-122"/>
                <a:ea typeface="inpin heiti" charset="-122"/>
              </a:rPr>
              <a:t>B1技术支持的测试与练习</a:t>
            </a:r>
          </a:p>
        </p:txBody>
      </p:sp>
      <p:grpSp>
        <p:nvGrpSpPr>
          <p:cNvPr id="3" name="组合 2"/>
          <p:cNvGrpSpPr/>
          <p:nvPr/>
        </p:nvGrpSpPr>
        <p:grpSpPr>
          <a:xfrm>
            <a:off x="3776392" y="27362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9" name="矩形 47"/>
          <p:cNvSpPr>
            <a:spLocks noChangeArrowheads="1"/>
          </p:cNvSpPr>
          <p:nvPr/>
        </p:nvSpPr>
        <p:spPr bwMode="auto">
          <a:xfrm>
            <a:off x="450334" y="2621551"/>
            <a:ext cx="3262221"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solidFill>
                  <a:schemeClr val="accent1">
                    <a:lumMod val="75000"/>
                  </a:schemeClr>
                </a:solidFill>
                <a:latin typeface="inpin heiti" charset="-122"/>
                <a:ea typeface="inpin heiti" charset="-122"/>
              </a:rPr>
              <a:t>  </a:t>
            </a:r>
            <a:r>
              <a:rPr lang="zh-CN" sz="2000" b="1" dirty="0">
                <a:solidFill>
                  <a:schemeClr val="accent1">
                    <a:lumMod val="75000"/>
                  </a:schemeClr>
                </a:solidFill>
                <a:latin typeface="inpin heiti" charset="-122"/>
                <a:ea typeface="inpin heiti" charset="-122"/>
              </a:rPr>
              <a:t>  自身条件：</a:t>
            </a:r>
            <a:r>
              <a:rPr lang="zh-CN" altLang="en-US" sz="2000" dirty="0">
                <a:solidFill>
                  <a:schemeClr val="tx1"/>
                </a:solidFill>
                <a:latin typeface="华文中宋" panose="02010600040101010101" charset="-122"/>
                <a:ea typeface="华文中宋" panose="02010600040101010101" charset="-122"/>
              </a:rPr>
              <a:t>我是文化课學科历史教师，自身的信息化能力能做到利用一些软件制作课件、微课、视频课，能进行视频、课件的基本编辑，能认真学习信息化方面的知识，能利用信息化手段进行授课、考试等相关内容</a:t>
            </a:r>
            <a:r>
              <a:rPr lang="zh-CN" altLang="en-US" sz="2000" dirty="0">
                <a:solidFill>
                  <a:schemeClr val="accent1">
                    <a:lumMod val="75000"/>
                  </a:schemeClr>
                </a:solidFill>
                <a:latin typeface="华文中宋" panose="02010600040101010101" charset="-122"/>
                <a:ea typeface="华文中宋" panose="02010600040101010101" charset="-122"/>
              </a:rPr>
              <a:t>。</a:t>
            </a:r>
          </a:p>
        </p:txBody>
      </p:sp>
      <p:sp>
        <p:nvSpPr>
          <p:cNvPr id="10" name="矩形 48"/>
          <p:cNvSpPr>
            <a:spLocks noChangeArrowheads="1"/>
          </p:cNvSpPr>
          <p:nvPr/>
        </p:nvSpPr>
        <p:spPr bwMode="auto">
          <a:xfrm>
            <a:off x="7219315" y="3342509"/>
            <a:ext cx="4890135"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buClrTx/>
              <a:buSzTx/>
              <a:buFontTx/>
            </a:pPr>
            <a:r>
              <a:rPr lang="en-US" sz="1400" dirty="0">
                <a:solidFill>
                  <a:schemeClr val="accent1">
                    <a:lumMod val="75000"/>
                  </a:schemeClr>
                </a:solidFill>
                <a:latin typeface="inpin heiti" charset="-122"/>
                <a:ea typeface="inpin heiti" charset="-122"/>
              </a:rPr>
              <a:t>  </a:t>
            </a:r>
            <a:r>
              <a:rPr lang="en-US" sz="1400" dirty="0" smtClean="0">
                <a:solidFill>
                  <a:schemeClr val="accent1">
                    <a:lumMod val="75000"/>
                  </a:schemeClr>
                </a:solidFill>
                <a:latin typeface="inpin heiti" charset="-122"/>
                <a:ea typeface="inpin heiti" charset="-122"/>
              </a:rPr>
              <a:t>   </a:t>
            </a:r>
            <a:r>
              <a:rPr lang="zh-CN" sz="2000" b="1" dirty="0" smtClean="0">
                <a:solidFill>
                  <a:schemeClr val="accent1">
                    <a:lumMod val="75000"/>
                  </a:schemeClr>
                </a:solidFill>
                <a:latin typeface="inpin heiti" charset="-122"/>
                <a:ea typeface="inpin heiti" charset="-122"/>
              </a:rPr>
              <a:t>学</a:t>
            </a:r>
            <a:r>
              <a:rPr lang="zh-CN" sz="2000" b="1" dirty="0">
                <a:solidFill>
                  <a:schemeClr val="accent1">
                    <a:lumMod val="75000"/>
                  </a:schemeClr>
                </a:solidFill>
                <a:latin typeface="inpin heiti" charset="-122"/>
                <a:ea typeface="inpin heiti" charset="-122"/>
              </a:rPr>
              <a:t>情分析：</a:t>
            </a:r>
            <a:r>
              <a:rPr lang="zh-CN" sz="1900" dirty="0">
                <a:latin typeface="inpin heiti" charset="-122"/>
                <a:ea typeface="inpin heiti" charset="-122"/>
                <a:sym typeface="+mn-ea"/>
              </a:rPr>
              <a:t>1、作为中职学校，学生大多数初中毕业，在信息化方面多少都掌握一些，甚至能灵活使用，在信息化融入教学过程中，学生能欣然接受，基本没有障碍，班级的多媒体设备学生们也能熟练使用和管理，这得益于我们国家对职业教育的大力扶持。</a:t>
            </a:r>
            <a:endParaRPr lang="zh-CN" sz="1900" dirty="0">
              <a:latin typeface="inpin heiti" charset="-122"/>
              <a:ea typeface="inpin heiti" charset="-122"/>
            </a:endParaRPr>
          </a:p>
          <a:p>
            <a:pPr algn="l">
              <a:buClrTx/>
              <a:buSzTx/>
              <a:buFontTx/>
            </a:pPr>
            <a:endParaRPr lang="zh-CN" sz="1900" b="1" dirty="0">
              <a:solidFill>
                <a:schemeClr val="tx1"/>
              </a:solidFill>
              <a:latin typeface="inpin heiti" charset="-122"/>
              <a:ea typeface="inpin heiti" charset="-122"/>
            </a:endParaRPr>
          </a:p>
        </p:txBody>
      </p:sp>
      <p:sp>
        <p:nvSpPr>
          <p:cNvPr id="11" name="矩形 49"/>
          <p:cNvSpPr>
            <a:spLocks noChangeArrowheads="1"/>
          </p:cNvSpPr>
          <p:nvPr/>
        </p:nvSpPr>
        <p:spPr bwMode="auto">
          <a:xfrm>
            <a:off x="6835140" y="785495"/>
            <a:ext cx="4470400" cy="224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solidFill>
                  <a:schemeClr val="accent1">
                    <a:lumMod val="75000"/>
                  </a:schemeClr>
                </a:solidFill>
                <a:latin typeface="inpin heiti" charset="-122"/>
                <a:ea typeface="inpin heiti" charset="-122"/>
              </a:rPr>
              <a:t> </a:t>
            </a:r>
            <a:r>
              <a:rPr lang="en-US" sz="2000" dirty="0">
                <a:solidFill>
                  <a:schemeClr val="accent1">
                    <a:lumMod val="75000"/>
                  </a:schemeClr>
                </a:solidFill>
                <a:latin typeface="inpin heiti" charset="-122"/>
                <a:ea typeface="inpin heiti" charset="-122"/>
              </a:rPr>
              <a:t> </a:t>
            </a:r>
            <a:r>
              <a:rPr lang="en-US" sz="2000" dirty="0" smtClean="0">
                <a:solidFill>
                  <a:schemeClr val="accent1">
                    <a:lumMod val="75000"/>
                  </a:schemeClr>
                </a:solidFill>
                <a:latin typeface="inpin heiti" charset="-122"/>
                <a:ea typeface="inpin heiti" charset="-122"/>
              </a:rPr>
              <a:t>  </a:t>
            </a:r>
            <a:r>
              <a:rPr lang="zh-CN" sz="2000" b="1" dirty="0" smtClean="0">
                <a:solidFill>
                  <a:schemeClr val="accent1">
                    <a:lumMod val="75000"/>
                  </a:schemeClr>
                </a:solidFill>
                <a:latin typeface="inpin heiti" charset="-122"/>
                <a:ea typeface="inpin heiti" charset="-122"/>
              </a:rPr>
              <a:t>学</a:t>
            </a:r>
            <a:r>
              <a:rPr lang="zh-CN" sz="2000" b="1" dirty="0">
                <a:solidFill>
                  <a:schemeClr val="accent1">
                    <a:lumMod val="75000"/>
                  </a:schemeClr>
                </a:solidFill>
                <a:latin typeface="inpin heiti" charset="-122"/>
                <a:ea typeface="inpin heiti" charset="-122"/>
              </a:rPr>
              <a:t>校环境：</a:t>
            </a:r>
            <a:r>
              <a:rPr lang="zh-CN" altLang="zh-CN" sz="2000" dirty="0">
                <a:sym typeface="+mn-ea"/>
              </a:rPr>
              <a:t>混合学习环境</a:t>
            </a:r>
            <a:r>
              <a:rPr lang="en-US" altLang="zh-CN" sz="2000" dirty="0">
                <a:sym typeface="+mn-ea"/>
              </a:rPr>
              <a:t>----</a:t>
            </a:r>
            <a:r>
              <a:rPr lang="zh-CN" altLang="zh-CN" sz="2000" dirty="0">
                <a:sym typeface="+mn-ea"/>
              </a:rPr>
              <a:t>我校是一所中等职业学校，学校</a:t>
            </a:r>
            <a:r>
              <a:rPr lang="en-US" altLang="zh-CN" sz="2000" dirty="0">
                <a:sym typeface="+mn-ea"/>
              </a:rPr>
              <a:t>90%</a:t>
            </a:r>
            <a:r>
              <a:rPr lang="zh-CN" altLang="zh-CN" sz="2000" dirty="0">
                <a:sym typeface="+mn-ea"/>
              </a:rPr>
              <a:t>是多媒体教室，具有支持网络教学的网络课堂平台、各类管理平台和信息化教学资源库。互联网接入带宽</a:t>
            </a:r>
            <a:r>
              <a:rPr lang="en-US" altLang="zh-CN" sz="2000" dirty="0">
                <a:sym typeface="+mn-ea"/>
              </a:rPr>
              <a:t>1000</a:t>
            </a:r>
            <a:r>
              <a:rPr lang="zh-CN" altLang="zh-CN" sz="2000" dirty="0">
                <a:sym typeface="+mn-ea"/>
              </a:rPr>
              <a:t>兆，局域网带宽</a:t>
            </a:r>
            <a:r>
              <a:rPr lang="en-US" altLang="zh-CN" sz="2000" dirty="0">
                <a:sym typeface="+mn-ea"/>
              </a:rPr>
              <a:t>10000</a:t>
            </a:r>
            <a:r>
              <a:rPr lang="zh-CN" altLang="zh-CN" sz="2000" dirty="0">
                <a:sym typeface="+mn-ea"/>
              </a:rPr>
              <a:t>兆，无线</a:t>
            </a:r>
            <a:r>
              <a:rPr lang="en-US" altLang="zh-CN" sz="2000" dirty="0">
                <a:sym typeface="+mn-ea"/>
              </a:rPr>
              <a:t>WIFI</a:t>
            </a:r>
            <a:r>
              <a:rPr lang="zh-CN" altLang="zh-CN" sz="2000" dirty="0">
                <a:sym typeface="+mn-ea"/>
              </a:rPr>
              <a:t>全覆盖</a:t>
            </a:r>
            <a:r>
              <a:rPr lang="zh-CN" altLang="zh-CN" sz="2000" b="1" dirty="0">
                <a:sym typeface="+mn-ea"/>
              </a:rPr>
              <a:t>。</a:t>
            </a:r>
            <a:endParaRPr lang="zh-CN" altLang="zh-CN" sz="2000" b="1" dirty="0"/>
          </a:p>
          <a:p>
            <a:endParaRPr lang="zh-CN" sz="2000" b="1" dirty="0">
              <a:solidFill>
                <a:schemeClr val="accent1">
                  <a:lumMod val="75000"/>
                </a:schemeClr>
              </a:solidFill>
              <a:latin typeface="inpin heiti" charset="-122"/>
              <a:ea typeface="inpin heiti" charset="-122"/>
            </a:endParaRPr>
          </a:p>
        </p:txBody>
      </p:sp>
      <p:grpSp>
        <p:nvGrpSpPr>
          <p:cNvPr id="15" name="组合 14"/>
          <p:cNvGrpSpPr/>
          <p:nvPr/>
        </p:nvGrpSpPr>
        <p:grpSpPr>
          <a:xfrm>
            <a:off x="4754314" y="1902802"/>
            <a:ext cx="1603472" cy="1859765"/>
            <a:chOff x="5130234" y="1902802"/>
            <a:chExt cx="1603472" cy="1859765"/>
          </a:xfrm>
        </p:grpSpPr>
        <p:sp>
          <p:nvSpPr>
            <p:cNvPr id="6" name="六边形 30"/>
            <p:cNvSpPr>
              <a:spLocks noChangeArrowheads="1"/>
            </p:cNvSpPr>
            <p:nvPr/>
          </p:nvSpPr>
          <p:spPr bwMode="auto">
            <a:xfrm rot="5400000">
              <a:off x="5002087" y="2030948"/>
              <a:ext cx="1859765" cy="1603472"/>
            </a:xfrm>
            <a:prstGeom prst="hexagon">
              <a:avLst>
                <a:gd name="adj" fmla="val 24996"/>
                <a:gd name="vf" fmla="val 115470"/>
              </a:avLst>
            </a:prstGeom>
            <a:solidFill>
              <a:srgbClr val="04658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dirty="0">
                <a:solidFill>
                  <a:schemeClr val="accent1">
                    <a:lumMod val="75000"/>
                  </a:schemeClr>
                </a:solidFill>
                <a:latin typeface="inpin heiti" charset="-122"/>
                <a:ea typeface="inpin heiti" charset="-122"/>
              </a:endParaRPr>
            </a:p>
          </p:txBody>
        </p:sp>
        <p:sp>
          <p:nvSpPr>
            <p:cNvPr id="5" name="TextBox 4"/>
            <p:cNvSpPr txBox="1"/>
            <p:nvPr/>
          </p:nvSpPr>
          <p:spPr>
            <a:xfrm>
              <a:off x="5480563" y="2355630"/>
              <a:ext cx="309880" cy="521970"/>
            </a:xfrm>
            <a:prstGeom prst="rect">
              <a:avLst/>
            </a:prstGeom>
            <a:noFill/>
          </p:spPr>
          <p:txBody>
            <a:bodyPr wrap="none" rtlCol="0">
              <a:spAutoFit/>
            </a:bodyPr>
            <a:lstStyle/>
            <a:p>
              <a:endParaRPr lang="zh-CN" altLang="en-US" sz="2800" dirty="0">
                <a:solidFill>
                  <a:schemeClr val="bg1"/>
                </a:solidFill>
                <a:latin typeface="inpin heiti" charset="-122"/>
                <a:ea typeface="inpin heiti" charset="-122"/>
              </a:endParaRPr>
            </a:p>
          </p:txBody>
        </p:sp>
      </p:grpSp>
      <p:grpSp>
        <p:nvGrpSpPr>
          <p:cNvPr id="16" name="组合 15"/>
          <p:cNvGrpSpPr/>
          <p:nvPr/>
        </p:nvGrpSpPr>
        <p:grpSpPr>
          <a:xfrm>
            <a:off x="3891242" y="3438368"/>
            <a:ext cx="1603472" cy="1859763"/>
            <a:chOff x="4267162" y="3438368"/>
            <a:chExt cx="1603472" cy="1859763"/>
          </a:xfrm>
        </p:grpSpPr>
        <p:sp>
          <p:nvSpPr>
            <p:cNvPr id="7" name="六边形 32"/>
            <p:cNvSpPr>
              <a:spLocks noChangeArrowheads="1"/>
            </p:cNvSpPr>
            <p:nvPr/>
          </p:nvSpPr>
          <p:spPr bwMode="auto">
            <a:xfrm rot="5400000">
              <a:off x="4139016" y="3566513"/>
              <a:ext cx="1859763" cy="1603472"/>
            </a:xfrm>
            <a:prstGeom prst="hexagon">
              <a:avLst>
                <a:gd name="adj" fmla="val 24996"/>
                <a:gd name="vf" fmla="val 115470"/>
              </a:avLst>
            </a:prstGeom>
            <a:solidFill>
              <a:schemeClr val="accent6"/>
            </a:solidFill>
            <a:ln>
              <a:noFill/>
            </a:ln>
          </p:spPr>
          <p:txBody>
            <a:bodyPr anchor="ctr"/>
            <a:lstStyle/>
            <a:p>
              <a:pPr algn="ctr" eaLnBrk="1" hangingPunct="1"/>
              <a:endParaRPr lang="zh-CN" altLang="en-US" dirty="0">
                <a:solidFill>
                  <a:schemeClr val="accent1">
                    <a:lumMod val="75000"/>
                  </a:schemeClr>
                </a:solidFill>
                <a:latin typeface="inpin heiti" charset="-122"/>
                <a:ea typeface="inpin heiti" charset="-122"/>
              </a:endParaRPr>
            </a:p>
          </p:txBody>
        </p:sp>
        <p:sp>
          <p:nvSpPr>
            <p:cNvPr id="17" name="TextBox 16"/>
            <p:cNvSpPr txBox="1"/>
            <p:nvPr/>
          </p:nvSpPr>
          <p:spPr>
            <a:xfrm>
              <a:off x="4617491" y="3909330"/>
              <a:ext cx="894080" cy="953135"/>
            </a:xfrm>
            <a:prstGeom prst="rect">
              <a:avLst/>
            </a:prstGeom>
            <a:noFill/>
          </p:spPr>
          <p:txBody>
            <a:bodyPr wrap="none" rtlCol="0">
              <a:spAutoFit/>
            </a:bodyPr>
            <a:lstStyle/>
            <a:p>
              <a:pPr algn="l"/>
              <a:r>
                <a:rPr lang="zh-CN" altLang="en-US" sz="2800" dirty="0" smtClean="0">
                  <a:solidFill>
                    <a:schemeClr val="bg1"/>
                  </a:solidFill>
                  <a:latin typeface="inpin heiti" charset="-122"/>
                  <a:ea typeface="inpin heiti" charset="-122"/>
                </a:rPr>
                <a:t>自身</a:t>
              </a:r>
            </a:p>
            <a:p>
              <a:pPr algn="l"/>
              <a:r>
                <a:rPr lang="zh-CN" altLang="en-US" sz="2800" dirty="0" smtClean="0">
                  <a:solidFill>
                    <a:schemeClr val="bg1"/>
                  </a:solidFill>
                  <a:latin typeface="inpin heiti" charset="-122"/>
                  <a:ea typeface="inpin heiti" charset="-122"/>
                </a:rPr>
                <a:t>条件</a:t>
              </a:r>
            </a:p>
          </p:txBody>
        </p:sp>
      </p:grpSp>
      <p:grpSp>
        <p:nvGrpSpPr>
          <p:cNvPr id="19" name="组合 18"/>
          <p:cNvGrpSpPr/>
          <p:nvPr/>
        </p:nvGrpSpPr>
        <p:grpSpPr>
          <a:xfrm>
            <a:off x="5615193" y="3488750"/>
            <a:ext cx="1603472" cy="1861955"/>
            <a:chOff x="5991113" y="3488750"/>
            <a:chExt cx="1603472" cy="1861955"/>
          </a:xfrm>
        </p:grpSpPr>
        <p:sp>
          <p:nvSpPr>
            <p:cNvPr id="8" name="六边形 46"/>
            <p:cNvSpPr>
              <a:spLocks noChangeArrowheads="1"/>
            </p:cNvSpPr>
            <p:nvPr/>
          </p:nvSpPr>
          <p:spPr bwMode="auto">
            <a:xfrm rot="5400000">
              <a:off x="5861871" y="3617991"/>
              <a:ext cx="1861955" cy="1603472"/>
            </a:xfrm>
            <a:prstGeom prst="hexagon">
              <a:avLst>
                <a:gd name="adj" fmla="val 25025"/>
                <a:gd name="vf" fmla="val 115470"/>
              </a:avLst>
            </a:prstGeom>
            <a:solidFill>
              <a:schemeClr val="accent3"/>
            </a:solidFill>
            <a:ln>
              <a:noFill/>
            </a:ln>
          </p:spPr>
          <p:txBody>
            <a:bodyPr anchor="ctr"/>
            <a:lstStyle/>
            <a:p>
              <a:pPr algn="ctr" eaLnBrk="1" hangingPunct="1"/>
              <a:endParaRPr lang="zh-CN" altLang="en-US" dirty="0">
                <a:solidFill>
                  <a:schemeClr val="accent1">
                    <a:lumMod val="75000"/>
                  </a:schemeClr>
                </a:solidFill>
                <a:latin typeface="inpin heiti" charset="-122"/>
                <a:ea typeface="inpin heiti" charset="-122"/>
              </a:endParaRPr>
            </a:p>
          </p:txBody>
        </p:sp>
        <p:sp>
          <p:nvSpPr>
            <p:cNvPr id="18" name="TextBox 17"/>
            <p:cNvSpPr txBox="1"/>
            <p:nvPr/>
          </p:nvSpPr>
          <p:spPr>
            <a:xfrm>
              <a:off x="6341442" y="3909330"/>
              <a:ext cx="894080" cy="953135"/>
            </a:xfrm>
            <a:prstGeom prst="rect">
              <a:avLst/>
            </a:prstGeom>
            <a:noFill/>
          </p:spPr>
          <p:txBody>
            <a:bodyPr wrap="none" rtlCol="0">
              <a:spAutoFit/>
            </a:bodyPr>
            <a:lstStyle/>
            <a:p>
              <a:r>
                <a:rPr lang="zh-CN" sz="2800" dirty="0" smtClean="0">
                  <a:solidFill>
                    <a:schemeClr val="bg1"/>
                  </a:solidFill>
                  <a:latin typeface="inpin heiti" charset="-122"/>
                  <a:ea typeface="inpin heiti" charset="-122"/>
                </a:rPr>
                <a:t>学情</a:t>
              </a:r>
            </a:p>
            <a:p>
              <a:r>
                <a:rPr lang="zh-CN" sz="2800" dirty="0" smtClean="0">
                  <a:solidFill>
                    <a:schemeClr val="bg1"/>
                  </a:solidFill>
                  <a:latin typeface="inpin heiti" charset="-122"/>
                  <a:ea typeface="inpin heiti" charset="-122"/>
                </a:rPr>
                <a:t>分析</a:t>
              </a:r>
              <a:endParaRPr lang="zh-CN" sz="2800" dirty="0">
                <a:solidFill>
                  <a:schemeClr val="bg1"/>
                </a:solidFill>
                <a:latin typeface="inpin heiti" charset="-122"/>
                <a:ea typeface="inpin heiti" charset="-122"/>
              </a:endParaRPr>
            </a:p>
          </p:txBody>
        </p:sp>
      </p:grpSp>
      <p:sp>
        <p:nvSpPr>
          <p:cNvPr id="4" name="文本框 3"/>
          <p:cNvSpPr txBox="1"/>
          <p:nvPr/>
        </p:nvSpPr>
        <p:spPr>
          <a:xfrm>
            <a:off x="5114925" y="2356485"/>
            <a:ext cx="1011555" cy="953135"/>
          </a:xfrm>
          <a:prstGeom prst="rect">
            <a:avLst/>
          </a:prstGeom>
          <a:noFill/>
        </p:spPr>
        <p:txBody>
          <a:bodyPr wrap="square" rtlCol="0">
            <a:spAutoFit/>
          </a:bodyPr>
          <a:lstStyle/>
          <a:p>
            <a:r>
              <a:rPr lang="zh-CN" altLang="en-US" sz="2800">
                <a:solidFill>
                  <a:schemeClr val="bg1"/>
                </a:solidFill>
              </a:rPr>
              <a:t>学校</a:t>
            </a:r>
          </a:p>
          <a:p>
            <a:r>
              <a:rPr lang="zh-CN" altLang="en-US" sz="2800">
                <a:solidFill>
                  <a:schemeClr val="bg1"/>
                </a:solidFill>
              </a:rPr>
              <a:t>环境</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 calcmode="lin" valueType="num">
                                      <p:cBhvr>
                                        <p:cTn id="16" dur="500" fill="hold"/>
                                        <p:tgtEl>
                                          <p:spTgt spid="15"/>
                                        </p:tgtEl>
                                        <p:attrNameLst>
                                          <p:attrName>ppt_x</p:attrName>
                                        </p:attrNameLst>
                                      </p:cBhvr>
                                      <p:tavLst>
                                        <p:tav tm="0">
                                          <p:val>
                                            <p:fltVal val="0.5"/>
                                          </p:val>
                                        </p:tav>
                                        <p:tav tm="100000">
                                          <p:val>
                                            <p:strVal val="#ppt_x"/>
                                          </p:val>
                                        </p:tav>
                                      </p:tavLst>
                                    </p:anim>
                                    <p:anim calcmode="lin" valueType="num">
                                      <p:cBhvr>
                                        <p:cTn id="17" dur="500" fill="hold"/>
                                        <p:tgtEl>
                                          <p:spTgt spid="15"/>
                                        </p:tgtEl>
                                        <p:attrNameLst>
                                          <p:attrName>ppt_y</p:attrName>
                                        </p:attrNameLst>
                                      </p:cBhvr>
                                      <p:tavLst>
                                        <p:tav tm="0">
                                          <p:val>
                                            <p:fltVal val="0.5"/>
                                          </p:val>
                                        </p:tav>
                                        <p:tav tm="100000">
                                          <p:val>
                                            <p:strVal val="#ppt_y"/>
                                          </p:val>
                                        </p:tav>
                                      </p:tavLst>
                                    </p:anim>
                                  </p:childTnLst>
                                </p:cTn>
                              </p:par>
                              <p:par>
                                <p:cTn id="18" presetID="23" presetClass="entr" presetSubtype="528" fill="hold" nodeType="withEffect">
                                  <p:stCondLst>
                                    <p:cond delay="25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ppt_x</p:attrName>
                                        </p:attrNameLst>
                                      </p:cBhvr>
                                      <p:tavLst>
                                        <p:tav tm="0">
                                          <p:val>
                                            <p:fltVal val="0.5"/>
                                          </p:val>
                                        </p:tav>
                                        <p:tav tm="100000">
                                          <p:val>
                                            <p:strVal val="#ppt_x"/>
                                          </p:val>
                                        </p:tav>
                                      </p:tavLst>
                                    </p:anim>
                                    <p:anim calcmode="lin" valueType="num">
                                      <p:cBhvr>
                                        <p:cTn id="23" dur="500" fill="hold"/>
                                        <p:tgtEl>
                                          <p:spTgt spid="16"/>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5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 calcmode="lin" valueType="num">
                                      <p:cBhvr>
                                        <p:cTn id="28" dur="500" fill="hold"/>
                                        <p:tgtEl>
                                          <p:spTgt spid="19"/>
                                        </p:tgtEl>
                                        <p:attrNameLst>
                                          <p:attrName>ppt_x</p:attrName>
                                        </p:attrNameLst>
                                      </p:cBhvr>
                                      <p:tavLst>
                                        <p:tav tm="0">
                                          <p:val>
                                            <p:fltVal val="0.5"/>
                                          </p:val>
                                        </p:tav>
                                        <p:tav tm="100000">
                                          <p:val>
                                            <p:strVal val="#ppt_x"/>
                                          </p:val>
                                        </p:tav>
                                      </p:tavLst>
                                    </p:anim>
                                    <p:anim calcmode="lin" valueType="num">
                                      <p:cBhvr>
                                        <p:cTn id="29" dur="500" fill="hold"/>
                                        <p:tgtEl>
                                          <p:spTgt spid="19"/>
                                        </p:tgtEl>
                                        <p:attrNameLst>
                                          <p:attrName>ppt_y</p:attrName>
                                        </p:attrNameLst>
                                      </p:cBhvr>
                                      <p:tavLst>
                                        <p:tav tm="0">
                                          <p:val>
                                            <p:fltVal val="0.5"/>
                                          </p:val>
                                        </p:tav>
                                        <p:tav tm="100000">
                                          <p:val>
                                            <p:strVal val="#ppt_y"/>
                                          </p:val>
                                        </p:tav>
                                      </p:tavLst>
                                    </p:anim>
                                  </p:childTnLst>
                                </p:cTn>
                              </p:par>
                            </p:childTnLst>
                          </p:cTn>
                        </p:par>
                        <p:par>
                          <p:cTn id="30" fill="hold">
                            <p:stCondLst>
                              <p:cond delay="100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par>
                          <p:cTn id="38" fill="hold">
                            <p:stCondLst>
                              <p:cond delay="2000"/>
                            </p:stCondLst>
                            <p:childTnLst>
                              <p:par>
                                <p:cTn id="39" presetID="14" presetClass="entr" presetSubtype="1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randombar(horizontal)">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93800"/>
            <a:ext cx="3564966" cy="3425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2962" y="914399"/>
            <a:ext cx="4427203" cy="4278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47099" y="1079426"/>
            <a:ext cx="3099827" cy="3540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文本框 3"/>
          <p:cNvSpPr txBox="1"/>
          <p:nvPr/>
        </p:nvSpPr>
        <p:spPr>
          <a:xfrm>
            <a:off x="4508501" y="5352097"/>
            <a:ext cx="3644899" cy="830997"/>
          </a:xfrm>
          <a:prstGeom prst="rect">
            <a:avLst/>
          </a:prstGeom>
          <a:noFill/>
        </p:spPr>
        <p:txBody>
          <a:bodyPr wrap="square" rtlCol="0">
            <a:spAutoFit/>
          </a:bodyPr>
          <a:lstStyle/>
          <a:p>
            <a:r>
              <a:rPr lang="zh-CN" altLang="en-US" sz="4800" b="1" dirty="0">
                <a:solidFill>
                  <a:schemeClr val="tx2"/>
                </a:solidFill>
              </a:rPr>
              <a:t>学</a:t>
            </a:r>
            <a:r>
              <a:rPr lang="zh-CN" altLang="en-US" sz="4800" b="1" dirty="0" smtClean="0">
                <a:solidFill>
                  <a:schemeClr val="tx2"/>
                </a:solidFill>
              </a:rPr>
              <a:t>校环</a:t>
            </a:r>
            <a:r>
              <a:rPr lang="zh-CN" altLang="en-US" sz="4800" b="1" dirty="0">
                <a:solidFill>
                  <a:schemeClr val="tx2"/>
                </a:solidFill>
              </a:rPr>
              <a:t>境</a:t>
            </a:r>
          </a:p>
        </p:txBody>
      </p:sp>
    </p:spTree>
    <p:extLst>
      <p:ext uri="{BB962C8B-B14F-4D97-AF65-F5344CB8AC3E}">
        <p14:creationId xmlns:p14="http://schemas.microsoft.com/office/powerpoint/2010/main" val="14647345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115060" y="232410"/>
            <a:ext cx="2788285" cy="368300"/>
          </a:xfrm>
          <a:prstGeom prst="rect">
            <a:avLst/>
          </a:prstGeom>
        </p:spPr>
        <p:txBody>
          <a:bodyPr wrap="square">
            <a:spAutoFit/>
          </a:bodyPr>
          <a:lstStyle/>
          <a:p>
            <a:r>
              <a:rPr lang="zh-CN" altLang="en-US" dirty="0" smtClean="0">
                <a:solidFill>
                  <a:prstClr val="black">
                    <a:lumMod val="75000"/>
                    <a:lumOff val="25000"/>
                  </a:prstClr>
                </a:solidFill>
                <a:latin typeface="inpin heiti" charset="-122"/>
                <a:ea typeface="inpin heiti" charset="-122"/>
              </a:rPr>
              <a:t>B1技术支持的测试与练习</a:t>
            </a:r>
          </a:p>
        </p:txBody>
      </p:sp>
      <p:grpSp>
        <p:nvGrpSpPr>
          <p:cNvPr id="3" name="组合 2"/>
          <p:cNvGrpSpPr/>
          <p:nvPr/>
        </p:nvGrpSpPr>
        <p:grpSpPr>
          <a:xfrm>
            <a:off x="3818302" y="29648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6" name="Oval 32"/>
          <p:cNvSpPr/>
          <p:nvPr/>
        </p:nvSpPr>
        <p:spPr>
          <a:xfrm>
            <a:off x="822510" y="1782963"/>
            <a:ext cx="4020655" cy="40431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npin heiti" charset="-122"/>
            </a:endParaRPr>
          </a:p>
        </p:txBody>
      </p:sp>
      <p:sp>
        <p:nvSpPr>
          <p:cNvPr id="7" name="Arc 324"/>
          <p:cNvSpPr/>
          <p:nvPr/>
        </p:nvSpPr>
        <p:spPr>
          <a:xfrm>
            <a:off x="3235966" y="1349818"/>
            <a:ext cx="2604032" cy="1998417"/>
          </a:xfrm>
          <a:prstGeom prst="arc">
            <a:avLst>
              <a:gd name="adj1" fmla="val 11784097"/>
              <a:gd name="adj2" fmla="val 18520614"/>
            </a:avLst>
          </a:prstGeom>
          <a:ln w="12700">
            <a:solidFill>
              <a:schemeClr val="accent5"/>
            </a:solidFill>
            <a:tailEnd type="triangle"/>
          </a:ln>
        </p:spPr>
        <p:style>
          <a:lnRef idx="1">
            <a:schemeClr val="accent1"/>
          </a:lnRef>
          <a:fillRef idx="0">
            <a:schemeClr val="accent1"/>
          </a:fillRef>
          <a:effectRef idx="0">
            <a:schemeClr val="accent1"/>
          </a:effectRef>
          <a:fontRef idx="minor">
            <a:schemeClr val="tx1"/>
          </a:fontRef>
        </p:style>
        <p:txBody>
          <a:bodyPr lIns="121505" tIns="60753" rIns="121505" bIns="60753" rtlCol="0" anchor="ctr"/>
          <a:lstStyle/>
          <a:p>
            <a:pPr algn="ctr"/>
            <a:endParaRPr lang="en-US" dirty="0">
              <a:latin typeface="inpin heiti" charset="-122"/>
            </a:endParaRPr>
          </a:p>
        </p:txBody>
      </p:sp>
      <p:grpSp>
        <p:nvGrpSpPr>
          <p:cNvPr id="8" name="Group 343"/>
          <p:cNvGrpSpPr/>
          <p:nvPr/>
        </p:nvGrpSpPr>
        <p:grpSpPr>
          <a:xfrm>
            <a:off x="4976632" y="1554310"/>
            <a:ext cx="6965951" cy="3677270"/>
            <a:chOff x="3539694" y="1196403"/>
            <a:chExt cx="5252504" cy="2757316"/>
          </a:xfrm>
        </p:grpSpPr>
        <p:sp>
          <p:nvSpPr>
            <p:cNvPr id="9" name="Rectangle 33"/>
            <p:cNvSpPr/>
            <p:nvPr/>
          </p:nvSpPr>
          <p:spPr>
            <a:xfrm>
              <a:off x="3812627" y="1196403"/>
              <a:ext cx="2294439" cy="391387"/>
            </a:xfrm>
            <a:prstGeom prst="rect">
              <a:avLst/>
            </a:prstGeom>
          </p:spPr>
          <p:txBody>
            <a:bodyPr wrap="none">
              <a:spAutoFit/>
            </a:bodyPr>
            <a:lstStyle/>
            <a:p>
              <a:pPr algn="l"/>
              <a:r>
                <a:rPr lang="zh-CN" altLang="en-US" sz="2800" b="1" dirty="0" smtClean="0">
                  <a:latin typeface="方正粗黑宋简体" panose="02000000000000000000" charset="-122"/>
                  <a:ea typeface="方正粗黑宋简体" panose="02000000000000000000" charset="-122"/>
                  <a:cs typeface="inpin heiti" charset="-122"/>
                </a:rPr>
                <a:t>能力点与课标联系</a:t>
              </a:r>
            </a:p>
          </p:txBody>
        </p:sp>
        <p:sp>
          <p:nvSpPr>
            <p:cNvPr id="10" name="Rectangle 325"/>
            <p:cNvSpPr/>
            <p:nvPr/>
          </p:nvSpPr>
          <p:spPr>
            <a:xfrm>
              <a:off x="3539694" y="1854418"/>
              <a:ext cx="5252504" cy="2099301"/>
            </a:xfrm>
            <a:prstGeom prst="rect">
              <a:avLst/>
            </a:prstGeom>
          </p:spPr>
          <p:txBody>
            <a:bodyPr wrap="square">
              <a:spAutoFit/>
            </a:bodyPr>
            <a:lstStyle/>
            <a:p>
              <a:r>
                <a:rPr lang="en-US" altLang="zh-CN" sz="2000" dirty="0">
                  <a:latin typeface="华文中宋" panose="02010600040101010101" charset="-122"/>
                  <a:ea typeface="华文中宋" panose="02010600040101010101" charset="-122"/>
                  <a:cs typeface="华文中宋" panose="02010600040101010101" charset="-122"/>
                  <a:sym typeface="+mn-ea"/>
                </a:rPr>
                <a:t>   </a:t>
              </a:r>
              <a:r>
                <a:rPr lang="zh-CN" altLang="zh-CN" sz="2000" dirty="0" smtClean="0">
                  <a:latin typeface="华文中宋" panose="02010600040101010101" charset="-122"/>
                  <a:ea typeface="华文中宋" panose="02010600040101010101" charset="-122"/>
                  <a:cs typeface="华文中宋" panose="02010600040101010101" charset="-122"/>
                  <a:sym typeface="+mn-ea"/>
                </a:rPr>
                <a:t>中</a:t>
              </a:r>
              <a:r>
                <a:rPr lang="zh-CN" altLang="en-US" sz="2000" dirty="0" smtClean="0">
                  <a:latin typeface="华文中宋" panose="02010600040101010101" charset="-122"/>
                  <a:ea typeface="华文中宋" panose="02010600040101010101" charset="-122"/>
                  <a:cs typeface="华文中宋" panose="02010600040101010101" charset="-122"/>
                  <a:sym typeface="+mn-ea"/>
                </a:rPr>
                <a:t>等职业教育</a:t>
              </a:r>
              <a:r>
                <a:rPr lang="zh-CN" altLang="zh-CN" sz="2000" dirty="0" smtClean="0">
                  <a:latin typeface="华文中宋" panose="02010600040101010101" charset="-122"/>
                  <a:ea typeface="华文中宋" panose="02010600040101010101" charset="-122"/>
                  <a:cs typeface="华文中宋" panose="02010600040101010101" charset="-122"/>
                  <a:sym typeface="+mn-ea"/>
                </a:rPr>
                <a:t>中</a:t>
              </a:r>
              <a:r>
                <a:rPr lang="zh-CN" altLang="zh-CN" sz="2000" dirty="0">
                  <a:latin typeface="华文中宋" panose="02010600040101010101" charset="-122"/>
                  <a:ea typeface="华文中宋" panose="02010600040101010101" charset="-122"/>
                  <a:cs typeface="华文中宋" panose="02010600040101010101" charset="-122"/>
                  <a:sym typeface="+mn-ea"/>
                </a:rPr>
                <a:t>国历史课程旨在让学生更系统了解我国历史发展的基本脉络和优秀文化传统，弘扬爱国主义民族精神和以改革创新为核心的时代精神。团结才有力量，一千个人有一千个哈姆雷特，只有群策群力才能变得更加强大，以史为鉴，团结协作才能实现共赢。因为疫情原因，上网课比较多，我运用的工具是钉钉软</a:t>
              </a:r>
              <a:r>
                <a:rPr lang="zh-CN" altLang="zh-CN" sz="2000" dirty="0" smtClean="0">
                  <a:latin typeface="华文中宋" panose="02010600040101010101" charset="-122"/>
                  <a:ea typeface="华文中宋" panose="02010600040101010101" charset="-122"/>
                  <a:cs typeface="华文中宋" panose="02010600040101010101" charset="-122"/>
                  <a:sym typeface="+mn-ea"/>
                </a:rPr>
                <a:t>件</a:t>
              </a:r>
              <a:r>
                <a:rPr lang="zh-CN" altLang="en-US" sz="2000" dirty="0" smtClean="0">
                  <a:latin typeface="华文中宋" panose="02010600040101010101" charset="-122"/>
                  <a:ea typeface="华文中宋" panose="02010600040101010101" charset="-122"/>
                  <a:cs typeface="华文中宋" panose="02010600040101010101" charset="-122"/>
                  <a:sym typeface="+mn-ea"/>
                </a:rPr>
                <a:t>和网络课堂</a:t>
              </a:r>
              <a:r>
                <a:rPr lang="zh-CN" altLang="zh-CN" sz="2000" dirty="0" smtClean="0">
                  <a:latin typeface="华文中宋" panose="02010600040101010101" charset="-122"/>
                  <a:ea typeface="华文中宋" panose="02010600040101010101" charset="-122"/>
                  <a:cs typeface="华文中宋" panose="02010600040101010101" charset="-122"/>
                  <a:sym typeface="+mn-ea"/>
                </a:rPr>
                <a:t>，</a:t>
              </a:r>
              <a:r>
                <a:rPr lang="zh-CN" altLang="zh-CN" sz="2000" dirty="0">
                  <a:latin typeface="华文中宋" panose="02010600040101010101" charset="-122"/>
                  <a:ea typeface="华文中宋" panose="02010600040101010101" charset="-122"/>
                  <a:cs typeface="华文中宋" panose="02010600040101010101" charset="-122"/>
                  <a:sym typeface="+mn-ea"/>
                </a:rPr>
                <a:t>学生使用起来不陌生，应用熟练，沟通方便，学习上更具有可操作性。</a:t>
              </a:r>
              <a:endParaRPr lang="zh-CN" altLang="zh-CN" sz="2000" dirty="0">
                <a:latin typeface="华文中宋" panose="02010600040101010101" charset="-122"/>
                <a:ea typeface="华文中宋" panose="02010600040101010101" charset="-122"/>
                <a:cs typeface="华文中宋" panose="02010600040101010101" charset="-122"/>
              </a:endParaRPr>
            </a:p>
            <a:p>
              <a:r>
                <a:rPr lang="zh-CN" altLang="zh-CN" sz="2000" dirty="0">
                  <a:latin typeface="华文中宋" panose="02010600040101010101" charset="-122"/>
                  <a:ea typeface="华文中宋" panose="02010600040101010101" charset="-122"/>
                  <a:cs typeface="华文中宋" panose="02010600040101010101" charset="-122"/>
                  <a:sym typeface="+mn-ea"/>
                </a:rPr>
                <a:t> </a:t>
              </a:r>
              <a:endParaRPr lang="zh-CN" altLang="zh-CN" sz="2000" dirty="0">
                <a:latin typeface="华文中宋" panose="02010600040101010101" charset="-122"/>
                <a:ea typeface="华文中宋" panose="02010600040101010101" charset="-122"/>
                <a:cs typeface="华文中宋" panose="02010600040101010101" charset="-122"/>
              </a:endParaRPr>
            </a:p>
            <a:p>
              <a:endParaRPr lang="zh-CN" sz="1600" dirty="0">
                <a:solidFill>
                  <a:schemeClr val="accent1">
                    <a:lumMod val="75000"/>
                  </a:schemeClr>
                </a:solidFill>
                <a:latin typeface="华文中宋" panose="02010600040101010101" charset="-122"/>
                <a:ea typeface="华文中宋" panose="02010600040101010101" charset="-122"/>
                <a:cs typeface="华文中宋" panose="02010600040101010101" charset="-122"/>
              </a:endParaRPr>
            </a:p>
          </p:txBody>
        </p:sp>
      </p:grpSp>
      <p:grpSp>
        <p:nvGrpSpPr>
          <p:cNvPr id="11" name="组合 10"/>
          <p:cNvGrpSpPr/>
          <p:nvPr/>
        </p:nvGrpSpPr>
        <p:grpSpPr>
          <a:xfrm>
            <a:off x="922348" y="1919223"/>
            <a:ext cx="3608386" cy="3630612"/>
            <a:chOff x="8035926" y="2103438"/>
            <a:chExt cx="3608386" cy="3630612"/>
          </a:xfrm>
        </p:grpSpPr>
        <p:sp>
          <p:nvSpPr>
            <p:cNvPr id="12" name="Freeform 5"/>
            <p:cNvSpPr/>
            <p:nvPr/>
          </p:nvSpPr>
          <p:spPr bwMode="auto">
            <a:xfrm>
              <a:off x="8035926" y="2103438"/>
              <a:ext cx="3565524" cy="3630612"/>
            </a:xfrm>
            <a:custGeom>
              <a:avLst/>
              <a:gdLst>
                <a:gd name="T0" fmla="*/ 119 w 163"/>
                <a:gd name="T1" fmla="*/ 44 h 166"/>
                <a:gd name="T2" fmla="*/ 163 w 163"/>
                <a:gd name="T3" fmla="*/ 80 h 166"/>
                <a:gd name="T4" fmla="*/ 140 w 163"/>
                <a:gd name="T5" fmla="*/ 31 h 166"/>
                <a:gd name="T6" fmla="*/ 31 w 163"/>
                <a:gd name="T7" fmla="*/ 31 h 166"/>
                <a:gd name="T8" fmla="*/ 31 w 163"/>
                <a:gd name="T9" fmla="*/ 141 h 166"/>
                <a:gd name="T10" fmla="*/ 95 w 163"/>
                <a:gd name="T11" fmla="*/ 163 h 166"/>
                <a:gd name="T12" fmla="*/ 54 w 163"/>
                <a:gd name="T13" fmla="*/ 132 h 166"/>
                <a:gd name="T14" fmla="*/ 119 w 163"/>
                <a:gd name="T15" fmla="*/ 44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66">
                  <a:moveTo>
                    <a:pt x="119" y="44"/>
                  </a:moveTo>
                  <a:cubicBezTo>
                    <a:pt x="163" y="80"/>
                    <a:pt x="163" y="80"/>
                    <a:pt x="163" y="80"/>
                  </a:cubicBezTo>
                  <a:cubicBezTo>
                    <a:pt x="162" y="62"/>
                    <a:pt x="154" y="45"/>
                    <a:pt x="140" y="31"/>
                  </a:cubicBezTo>
                  <a:cubicBezTo>
                    <a:pt x="110" y="0"/>
                    <a:pt x="61" y="0"/>
                    <a:pt x="31" y="31"/>
                  </a:cubicBezTo>
                  <a:cubicBezTo>
                    <a:pt x="0" y="61"/>
                    <a:pt x="0" y="110"/>
                    <a:pt x="31" y="141"/>
                  </a:cubicBezTo>
                  <a:cubicBezTo>
                    <a:pt x="48" y="158"/>
                    <a:pt x="72" y="166"/>
                    <a:pt x="95" y="163"/>
                  </a:cubicBezTo>
                  <a:cubicBezTo>
                    <a:pt x="54" y="132"/>
                    <a:pt x="54" y="132"/>
                    <a:pt x="54" y="132"/>
                  </a:cubicBezTo>
                  <a:lnTo>
                    <a:pt x="119" y="44"/>
                  </a:lnTo>
                  <a:close/>
                </a:path>
              </a:pathLst>
            </a:custGeom>
            <a:solidFill>
              <a:srgbClr val="7ACDE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3" name="Freeform 6"/>
            <p:cNvSpPr/>
            <p:nvPr/>
          </p:nvSpPr>
          <p:spPr bwMode="auto">
            <a:xfrm>
              <a:off x="9217025" y="3065463"/>
              <a:ext cx="2427287" cy="2601912"/>
            </a:xfrm>
            <a:custGeom>
              <a:avLst/>
              <a:gdLst>
                <a:gd name="T0" fmla="*/ 109 w 111"/>
                <a:gd name="T1" fmla="*/ 36 h 119"/>
                <a:gd name="T2" fmla="*/ 65 w 111"/>
                <a:gd name="T3" fmla="*/ 0 h 119"/>
                <a:gd name="T4" fmla="*/ 0 w 111"/>
                <a:gd name="T5" fmla="*/ 88 h 119"/>
                <a:gd name="T6" fmla="*/ 41 w 111"/>
                <a:gd name="T7" fmla="*/ 119 h 119"/>
                <a:gd name="T8" fmla="*/ 86 w 111"/>
                <a:gd name="T9" fmla="*/ 97 h 119"/>
                <a:gd name="T10" fmla="*/ 109 w 111"/>
                <a:gd name="T11" fmla="*/ 36 h 119"/>
              </a:gdLst>
              <a:ahLst/>
              <a:cxnLst>
                <a:cxn ang="0">
                  <a:pos x="T0" y="T1"/>
                </a:cxn>
                <a:cxn ang="0">
                  <a:pos x="T2" y="T3"/>
                </a:cxn>
                <a:cxn ang="0">
                  <a:pos x="T4" y="T5"/>
                </a:cxn>
                <a:cxn ang="0">
                  <a:pos x="T6" y="T7"/>
                </a:cxn>
                <a:cxn ang="0">
                  <a:pos x="T8" y="T9"/>
                </a:cxn>
                <a:cxn ang="0">
                  <a:pos x="T10" y="T11"/>
                </a:cxn>
              </a:cxnLst>
              <a:rect l="0" t="0" r="r" b="b"/>
              <a:pathLst>
                <a:path w="111" h="119">
                  <a:moveTo>
                    <a:pt x="109" y="36"/>
                  </a:moveTo>
                  <a:cubicBezTo>
                    <a:pt x="65" y="0"/>
                    <a:pt x="65" y="0"/>
                    <a:pt x="65" y="0"/>
                  </a:cubicBezTo>
                  <a:cubicBezTo>
                    <a:pt x="0" y="88"/>
                    <a:pt x="0" y="88"/>
                    <a:pt x="0" y="88"/>
                  </a:cubicBezTo>
                  <a:cubicBezTo>
                    <a:pt x="41" y="119"/>
                    <a:pt x="41" y="119"/>
                    <a:pt x="41" y="119"/>
                  </a:cubicBezTo>
                  <a:cubicBezTo>
                    <a:pt x="58" y="117"/>
                    <a:pt x="74" y="109"/>
                    <a:pt x="86" y="97"/>
                  </a:cubicBezTo>
                  <a:cubicBezTo>
                    <a:pt x="103" y="80"/>
                    <a:pt x="111" y="58"/>
                    <a:pt x="109" y="36"/>
                  </a:cubicBezTo>
                  <a:close/>
                </a:path>
              </a:pathLst>
            </a:custGeom>
            <a:solidFill>
              <a:srgbClr val="1CADE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4" name="Freeform 7"/>
            <p:cNvSpPr/>
            <p:nvPr/>
          </p:nvSpPr>
          <p:spPr bwMode="auto">
            <a:xfrm>
              <a:off x="8648700" y="2671763"/>
              <a:ext cx="2559050" cy="2689225"/>
            </a:xfrm>
            <a:custGeom>
              <a:avLst/>
              <a:gdLst>
                <a:gd name="T0" fmla="*/ 7 w 117"/>
                <a:gd name="T1" fmla="*/ 75 h 123"/>
                <a:gd name="T2" fmla="*/ 71 w 117"/>
                <a:gd name="T3" fmla="*/ 115 h 123"/>
                <a:gd name="T4" fmla="*/ 110 w 117"/>
                <a:gd name="T5" fmla="*/ 48 h 123"/>
                <a:gd name="T6" fmla="*/ 45 w 117"/>
                <a:gd name="T7" fmla="*/ 7 h 123"/>
                <a:gd name="T8" fmla="*/ 7 w 117"/>
                <a:gd name="T9" fmla="*/ 75 h 123"/>
              </a:gdLst>
              <a:ahLst/>
              <a:cxnLst>
                <a:cxn ang="0">
                  <a:pos x="T0" y="T1"/>
                </a:cxn>
                <a:cxn ang="0">
                  <a:pos x="T2" y="T3"/>
                </a:cxn>
                <a:cxn ang="0">
                  <a:pos x="T4" y="T5"/>
                </a:cxn>
                <a:cxn ang="0">
                  <a:pos x="T6" y="T7"/>
                </a:cxn>
                <a:cxn ang="0">
                  <a:pos x="T8" y="T9"/>
                </a:cxn>
              </a:cxnLst>
              <a:rect l="0" t="0" r="r" b="b"/>
              <a:pathLst>
                <a:path w="117" h="123">
                  <a:moveTo>
                    <a:pt x="7" y="75"/>
                  </a:moveTo>
                  <a:cubicBezTo>
                    <a:pt x="14" y="105"/>
                    <a:pt x="43" y="123"/>
                    <a:pt x="71" y="115"/>
                  </a:cubicBezTo>
                  <a:cubicBezTo>
                    <a:pt x="100" y="108"/>
                    <a:pt x="117" y="77"/>
                    <a:pt x="110" y="48"/>
                  </a:cubicBezTo>
                  <a:cubicBezTo>
                    <a:pt x="102" y="18"/>
                    <a:pt x="73" y="0"/>
                    <a:pt x="45" y="7"/>
                  </a:cubicBezTo>
                  <a:cubicBezTo>
                    <a:pt x="17" y="15"/>
                    <a:pt x="0" y="46"/>
                    <a:pt x="7" y="75"/>
                  </a:cubicBezTo>
                  <a:close/>
                </a:path>
              </a:pathLst>
            </a:custGeom>
            <a:solidFill>
              <a:srgbClr val="222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5" name="Freeform 8"/>
            <p:cNvSpPr/>
            <p:nvPr/>
          </p:nvSpPr>
          <p:spPr bwMode="auto">
            <a:xfrm>
              <a:off x="8845550" y="2890838"/>
              <a:ext cx="2143125" cy="2252662"/>
            </a:xfrm>
            <a:custGeom>
              <a:avLst/>
              <a:gdLst>
                <a:gd name="T0" fmla="*/ 6 w 98"/>
                <a:gd name="T1" fmla="*/ 63 h 103"/>
                <a:gd name="T2" fmla="*/ 60 w 98"/>
                <a:gd name="T3" fmla="*/ 97 h 103"/>
                <a:gd name="T4" fmla="*/ 92 w 98"/>
                <a:gd name="T5" fmla="*/ 40 h 103"/>
                <a:gd name="T6" fmla="*/ 38 w 98"/>
                <a:gd name="T7" fmla="*/ 6 h 103"/>
                <a:gd name="T8" fmla="*/ 6 w 98"/>
                <a:gd name="T9" fmla="*/ 63 h 103"/>
              </a:gdLst>
              <a:ahLst/>
              <a:cxnLst>
                <a:cxn ang="0">
                  <a:pos x="T0" y="T1"/>
                </a:cxn>
                <a:cxn ang="0">
                  <a:pos x="T2" y="T3"/>
                </a:cxn>
                <a:cxn ang="0">
                  <a:pos x="T4" y="T5"/>
                </a:cxn>
                <a:cxn ang="0">
                  <a:pos x="T6" y="T7"/>
                </a:cxn>
                <a:cxn ang="0">
                  <a:pos x="T8" y="T9"/>
                </a:cxn>
              </a:cxnLst>
              <a:rect l="0" t="0" r="r" b="b"/>
              <a:pathLst>
                <a:path w="98" h="103">
                  <a:moveTo>
                    <a:pt x="6" y="63"/>
                  </a:moveTo>
                  <a:cubicBezTo>
                    <a:pt x="12" y="88"/>
                    <a:pt x="37" y="103"/>
                    <a:pt x="60" y="97"/>
                  </a:cubicBezTo>
                  <a:cubicBezTo>
                    <a:pt x="84" y="90"/>
                    <a:pt x="98" y="65"/>
                    <a:pt x="92" y="40"/>
                  </a:cubicBezTo>
                  <a:cubicBezTo>
                    <a:pt x="86" y="15"/>
                    <a:pt x="62" y="0"/>
                    <a:pt x="38" y="6"/>
                  </a:cubicBezTo>
                  <a:cubicBezTo>
                    <a:pt x="14" y="13"/>
                    <a:pt x="0" y="38"/>
                    <a:pt x="6"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6" name="Freeform 9"/>
            <p:cNvSpPr/>
            <p:nvPr/>
          </p:nvSpPr>
          <p:spPr bwMode="auto">
            <a:xfrm>
              <a:off x="9742488" y="3284538"/>
              <a:ext cx="590550" cy="720725"/>
            </a:xfrm>
            <a:custGeom>
              <a:avLst/>
              <a:gdLst>
                <a:gd name="T0" fmla="*/ 0 w 372"/>
                <a:gd name="T1" fmla="*/ 399 h 454"/>
                <a:gd name="T2" fmla="*/ 110 w 372"/>
                <a:gd name="T3" fmla="*/ 454 h 454"/>
                <a:gd name="T4" fmla="*/ 372 w 372"/>
                <a:gd name="T5" fmla="*/ 0 h 454"/>
                <a:gd name="T6" fmla="*/ 0 w 372"/>
                <a:gd name="T7" fmla="*/ 399 h 454"/>
              </a:gdLst>
              <a:ahLst/>
              <a:cxnLst>
                <a:cxn ang="0">
                  <a:pos x="T0" y="T1"/>
                </a:cxn>
                <a:cxn ang="0">
                  <a:pos x="T2" y="T3"/>
                </a:cxn>
                <a:cxn ang="0">
                  <a:pos x="T4" y="T5"/>
                </a:cxn>
                <a:cxn ang="0">
                  <a:pos x="T6" y="T7"/>
                </a:cxn>
              </a:cxnLst>
              <a:rect l="0" t="0" r="r" b="b"/>
              <a:pathLst>
                <a:path w="372" h="454">
                  <a:moveTo>
                    <a:pt x="0" y="399"/>
                  </a:moveTo>
                  <a:lnTo>
                    <a:pt x="110" y="454"/>
                  </a:lnTo>
                  <a:lnTo>
                    <a:pt x="372" y="0"/>
                  </a:lnTo>
                  <a:lnTo>
                    <a:pt x="0" y="399"/>
                  </a:lnTo>
                  <a:close/>
                </a:path>
              </a:pathLst>
            </a:custGeom>
            <a:solidFill>
              <a:srgbClr val="E46A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7" name="Freeform 10"/>
            <p:cNvSpPr/>
            <p:nvPr/>
          </p:nvSpPr>
          <p:spPr bwMode="auto">
            <a:xfrm>
              <a:off x="9917113" y="3284538"/>
              <a:ext cx="415925" cy="830262"/>
            </a:xfrm>
            <a:custGeom>
              <a:avLst/>
              <a:gdLst>
                <a:gd name="T0" fmla="*/ 97 w 262"/>
                <a:gd name="T1" fmla="*/ 523 h 523"/>
                <a:gd name="T2" fmla="*/ 0 w 262"/>
                <a:gd name="T3" fmla="*/ 454 h 523"/>
                <a:gd name="T4" fmla="*/ 262 w 262"/>
                <a:gd name="T5" fmla="*/ 0 h 523"/>
                <a:gd name="T6" fmla="*/ 97 w 262"/>
                <a:gd name="T7" fmla="*/ 523 h 523"/>
              </a:gdLst>
              <a:ahLst/>
              <a:cxnLst>
                <a:cxn ang="0">
                  <a:pos x="T0" y="T1"/>
                </a:cxn>
                <a:cxn ang="0">
                  <a:pos x="T2" y="T3"/>
                </a:cxn>
                <a:cxn ang="0">
                  <a:pos x="T4" y="T5"/>
                </a:cxn>
                <a:cxn ang="0">
                  <a:pos x="T6" y="T7"/>
                </a:cxn>
              </a:cxnLst>
              <a:rect l="0" t="0" r="r" b="b"/>
              <a:pathLst>
                <a:path w="262" h="523">
                  <a:moveTo>
                    <a:pt x="97" y="523"/>
                  </a:moveTo>
                  <a:lnTo>
                    <a:pt x="0" y="454"/>
                  </a:lnTo>
                  <a:lnTo>
                    <a:pt x="262" y="0"/>
                  </a:lnTo>
                  <a:lnTo>
                    <a:pt x="97" y="523"/>
                  </a:lnTo>
                  <a:close/>
                </a:path>
              </a:pathLst>
            </a:custGeom>
            <a:solidFill>
              <a:srgbClr val="D63B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8" name="Freeform 11"/>
            <p:cNvSpPr/>
            <p:nvPr/>
          </p:nvSpPr>
          <p:spPr bwMode="auto">
            <a:xfrm>
              <a:off x="9501188" y="4005263"/>
              <a:ext cx="569912" cy="744537"/>
            </a:xfrm>
            <a:custGeom>
              <a:avLst/>
              <a:gdLst>
                <a:gd name="T0" fmla="*/ 359 w 359"/>
                <a:gd name="T1" fmla="*/ 69 h 469"/>
                <a:gd name="T2" fmla="*/ 262 w 359"/>
                <a:gd name="T3" fmla="*/ 0 h 469"/>
                <a:gd name="T4" fmla="*/ 0 w 359"/>
                <a:gd name="T5" fmla="*/ 469 h 469"/>
                <a:gd name="T6" fmla="*/ 359 w 359"/>
                <a:gd name="T7" fmla="*/ 69 h 469"/>
              </a:gdLst>
              <a:ahLst/>
              <a:cxnLst>
                <a:cxn ang="0">
                  <a:pos x="T0" y="T1"/>
                </a:cxn>
                <a:cxn ang="0">
                  <a:pos x="T2" y="T3"/>
                </a:cxn>
                <a:cxn ang="0">
                  <a:pos x="T4" y="T5"/>
                </a:cxn>
                <a:cxn ang="0">
                  <a:pos x="T6" y="T7"/>
                </a:cxn>
              </a:cxnLst>
              <a:rect l="0" t="0" r="r" b="b"/>
              <a:pathLst>
                <a:path w="359" h="469">
                  <a:moveTo>
                    <a:pt x="359" y="69"/>
                  </a:moveTo>
                  <a:lnTo>
                    <a:pt x="262" y="0"/>
                  </a:lnTo>
                  <a:lnTo>
                    <a:pt x="0" y="469"/>
                  </a:lnTo>
                  <a:lnTo>
                    <a:pt x="359" y="69"/>
                  </a:lnTo>
                  <a:close/>
                </a:path>
              </a:pathLst>
            </a:custGeom>
            <a:solidFill>
              <a:srgbClr val="7DC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9" name="Freeform 12"/>
            <p:cNvSpPr/>
            <p:nvPr/>
          </p:nvSpPr>
          <p:spPr bwMode="auto">
            <a:xfrm>
              <a:off x="9501188" y="3917950"/>
              <a:ext cx="415925" cy="831850"/>
            </a:xfrm>
            <a:custGeom>
              <a:avLst/>
              <a:gdLst>
                <a:gd name="T0" fmla="*/ 152 w 262"/>
                <a:gd name="T1" fmla="*/ 0 h 524"/>
                <a:gd name="T2" fmla="*/ 262 w 262"/>
                <a:gd name="T3" fmla="*/ 55 h 524"/>
                <a:gd name="T4" fmla="*/ 0 w 262"/>
                <a:gd name="T5" fmla="*/ 524 h 524"/>
                <a:gd name="T6" fmla="*/ 152 w 262"/>
                <a:gd name="T7" fmla="*/ 0 h 524"/>
              </a:gdLst>
              <a:ahLst/>
              <a:cxnLst>
                <a:cxn ang="0">
                  <a:pos x="T0" y="T1"/>
                </a:cxn>
                <a:cxn ang="0">
                  <a:pos x="T2" y="T3"/>
                </a:cxn>
                <a:cxn ang="0">
                  <a:pos x="T4" y="T5"/>
                </a:cxn>
                <a:cxn ang="0">
                  <a:pos x="T6" y="T7"/>
                </a:cxn>
              </a:cxnLst>
              <a:rect l="0" t="0" r="r" b="b"/>
              <a:pathLst>
                <a:path w="262" h="524">
                  <a:moveTo>
                    <a:pt x="152" y="0"/>
                  </a:moveTo>
                  <a:lnTo>
                    <a:pt x="262" y="55"/>
                  </a:lnTo>
                  <a:lnTo>
                    <a:pt x="0" y="524"/>
                  </a:lnTo>
                  <a:lnTo>
                    <a:pt x="152" y="0"/>
                  </a:lnTo>
                  <a:close/>
                </a:path>
              </a:pathLst>
            </a:custGeom>
            <a:solidFill>
              <a:srgbClr val="E8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20" name="Freeform 13"/>
            <p:cNvSpPr/>
            <p:nvPr/>
          </p:nvSpPr>
          <p:spPr bwMode="auto">
            <a:xfrm>
              <a:off x="9283700" y="2497138"/>
              <a:ext cx="677862" cy="523875"/>
            </a:xfrm>
            <a:custGeom>
              <a:avLst/>
              <a:gdLst>
                <a:gd name="T0" fmla="*/ 2 w 31"/>
                <a:gd name="T1" fmla="*/ 18 h 24"/>
                <a:gd name="T2" fmla="*/ 11 w 31"/>
                <a:gd name="T3" fmla="*/ 23 h 24"/>
                <a:gd name="T4" fmla="*/ 24 w 31"/>
                <a:gd name="T5" fmla="*/ 20 h 24"/>
                <a:gd name="T6" fmla="*/ 30 w 31"/>
                <a:gd name="T7" fmla="*/ 10 h 24"/>
                <a:gd name="T8" fmla="*/ 29 w 31"/>
                <a:gd name="T9" fmla="*/ 7 h 24"/>
                <a:gd name="T10" fmla="*/ 20 w 31"/>
                <a:gd name="T11" fmla="*/ 1 h 24"/>
                <a:gd name="T12" fmla="*/ 6 w 31"/>
                <a:gd name="T13" fmla="*/ 5 h 24"/>
                <a:gd name="T14" fmla="*/ 1 w 31"/>
                <a:gd name="T15" fmla="*/ 15 h 24"/>
                <a:gd name="T16" fmla="*/ 2 w 31"/>
                <a:gd name="T1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4">
                  <a:moveTo>
                    <a:pt x="2" y="18"/>
                  </a:moveTo>
                  <a:cubicBezTo>
                    <a:pt x="3" y="22"/>
                    <a:pt x="7" y="24"/>
                    <a:pt x="11" y="23"/>
                  </a:cubicBezTo>
                  <a:cubicBezTo>
                    <a:pt x="24" y="20"/>
                    <a:pt x="24" y="20"/>
                    <a:pt x="24" y="20"/>
                  </a:cubicBezTo>
                  <a:cubicBezTo>
                    <a:pt x="28" y="19"/>
                    <a:pt x="31" y="14"/>
                    <a:pt x="30" y="10"/>
                  </a:cubicBezTo>
                  <a:cubicBezTo>
                    <a:pt x="29" y="7"/>
                    <a:pt x="29" y="7"/>
                    <a:pt x="29" y="7"/>
                  </a:cubicBezTo>
                  <a:cubicBezTo>
                    <a:pt x="28" y="3"/>
                    <a:pt x="24" y="0"/>
                    <a:pt x="20" y="1"/>
                  </a:cubicBezTo>
                  <a:cubicBezTo>
                    <a:pt x="6" y="5"/>
                    <a:pt x="6" y="5"/>
                    <a:pt x="6" y="5"/>
                  </a:cubicBezTo>
                  <a:cubicBezTo>
                    <a:pt x="2" y="6"/>
                    <a:pt x="0" y="10"/>
                    <a:pt x="1" y="15"/>
                  </a:cubicBezTo>
                  <a:lnTo>
                    <a:pt x="2" y="18"/>
                  </a:lnTo>
                  <a:close/>
                </a:path>
              </a:pathLst>
            </a:custGeom>
            <a:solidFill>
              <a:srgbClr val="222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2" repeatCount="2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25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8" presetClass="emph" presetSubtype="0" fill="hold" nodeType="withEffect">
                                  <p:stCondLst>
                                    <p:cond delay="0"/>
                                  </p:stCondLst>
                                  <p:childTnLst>
                                    <p:animRot by="16200000">
                                      <p:cBhvr>
                                        <p:cTn id="20" dur="750" fill="hold"/>
                                        <p:tgtEl>
                                          <p:spTgt spid="11"/>
                                        </p:tgtEl>
                                        <p:attrNameLst>
                                          <p:attrName>r</p:attrName>
                                        </p:attrNameLst>
                                      </p:cBhvr>
                                    </p:animRot>
                                  </p:childTnLst>
                                </p:cTn>
                              </p:par>
                            </p:childTnLst>
                          </p:cTn>
                        </p:par>
                        <p:par>
                          <p:cTn id="21" fill="hold">
                            <p:stCondLst>
                              <p:cond delay="1500"/>
                            </p:stCondLst>
                            <p:childTnLst>
                              <p:par>
                                <p:cTn id="22" presetID="29"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2"/>
                                          </p:val>
                                        </p:tav>
                                        <p:tav tm="100000">
                                          <p:val>
                                            <p:strVal val="#ppt_x"/>
                                          </p:val>
                                        </p:tav>
                                      </p:tavLst>
                                    </p:anim>
                                    <p:anim calcmode="lin" valueType="num">
                                      <p:cBhvr>
                                        <p:cTn id="25"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6" dur="500"/>
                                        <p:tgtEl>
                                          <p:spTgt spid="7"/>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
        <p:nvSpPr>
          <p:cNvPr id="62" name="TextBox 61"/>
          <p:cNvSpPr txBox="1"/>
          <p:nvPr/>
        </p:nvSpPr>
        <p:spPr>
          <a:xfrm>
            <a:off x="4679564" y="1457278"/>
            <a:ext cx="1052195" cy="1938020"/>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b="0" dirty="0" smtClean="0">
                <a:solidFill>
                  <a:schemeClr val="accent5"/>
                </a:solidFill>
                <a:latin typeface="方正粗黑宋简体" panose="02000000000000000000" charset="-122"/>
                <a:ea typeface="方正粗黑宋简体" panose="02000000000000000000" charset="-122"/>
              </a:rPr>
              <a:t>2</a:t>
            </a:r>
            <a:endParaRPr lang="zh-CN" altLang="en-US" sz="12000" b="0" dirty="0">
              <a:solidFill>
                <a:schemeClr val="accent5"/>
              </a:solidFill>
              <a:latin typeface="方正粗黑宋简体" panose="02000000000000000000" charset="-122"/>
              <a:ea typeface="方正粗黑宋简体" panose="02000000000000000000" charset="-122"/>
            </a:endParaRPr>
          </a:p>
        </p:txBody>
      </p:sp>
      <p:sp>
        <p:nvSpPr>
          <p:cNvPr id="64" name="文本框 78"/>
          <p:cNvSpPr txBox="1"/>
          <p:nvPr/>
        </p:nvSpPr>
        <p:spPr>
          <a:xfrm>
            <a:off x="4230553" y="3747232"/>
            <a:ext cx="5669280" cy="1198880"/>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b="0" dirty="0" smtClean="0">
                <a:solidFill>
                  <a:schemeClr val="accent5"/>
                </a:solidFill>
                <a:latin typeface="方正粗黑宋简体" panose="02000000000000000000" charset="-122"/>
                <a:ea typeface="方正粗黑宋简体" panose="02000000000000000000" charset="-122"/>
              </a:rPr>
              <a:t>说能力点要求</a:t>
            </a: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gr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grpSp>
        <p:nvGrpSpPr>
          <p:cNvPr id="81" name="组合 80"/>
          <p:cNvGrpSpPr/>
          <p:nvPr/>
        </p:nvGrpSpPr>
        <p:grpSpPr>
          <a:xfrm rot="13396910" flipV="1">
            <a:off x="9724866" y="4235075"/>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Elbow Connector 106"/>
          <p:cNvCxnSpPr>
            <a:cxnSpLocks noChangeShapeType="1"/>
          </p:cNvCxnSpPr>
          <p:nvPr/>
        </p:nvCxnSpPr>
        <p:spPr bwMode="auto">
          <a:xfrm>
            <a:off x="3865563" y="2439988"/>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15" name="Elbow Connector 107"/>
          <p:cNvCxnSpPr>
            <a:cxnSpLocks noChangeShapeType="1"/>
          </p:cNvCxnSpPr>
          <p:nvPr/>
        </p:nvCxnSpPr>
        <p:spPr bwMode="auto">
          <a:xfrm flipV="1">
            <a:off x="3865563" y="4454525"/>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16" name="Straight Connector 109"/>
          <p:cNvCxnSpPr>
            <a:cxnSpLocks noChangeShapeType="1"/>
          </p:cNvCxnSpPr>
          <p:nvPr/>
        </p:nvCxnSpPr>
        <p:spPr bwMode="auto">
          <a:xfrm>
            <a:off x="3865563" y="3919538"/>
            <a:ext cx="12049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cxnSp>
        <p:nvCxnSpPr>
          <p:cNvPr id="39" name="Elbow Connector 45"/>
          <p:cNvCxnSpPr>
            <a:cxnSpLocks noChangeShapeType="1"/>
          </p:cNvCxnSpPr>
          <p:nvPr/>
        </p:nvCxnSpPr>
        <p:spPr bwMode="auto">
          <a:xfrm flipH="1">
            <a:off x="6353493" y="2097088"/>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41" name="Straight Connector 47"/>
          <p:cNvCxnSpPr>
            <a:cxnSpLocks noChangeShapeType="1"/>
          </p:cNvCxnSpPr>
          <p:nvPr/>
        </p:nvCxnSpPr>
        <p:spPr bwMode="auto">
          <a:xfrm flipH="1">
            <a:off x="7085013" y="3919538"/>
            <a:ext cx="12303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sp>
        <p:nvSpPr>
          <p:cNvPr id="42" name="Freeform 54@|5FFC:14657585|FBC:16777215|LFC:11765543|LBC:16777215"/>
          <p:cNvSpPr/>
          <p:nvPr/>
        </p:nvSpPr>
        <p:spPr bwMode="auto">
          <a:xfrm>
            <a:off x="5166043" y="3078163"/>
            <a:ext cx="1744662" cy="1744662"/>
          </a:xfrm>
          <a:custGeom>
            <a:avLst/>
            <a:gdLst>
              <a:gd name="T0" fmla="*/ 0 w 661361"/>
              <a:gd name="T1" fmla="*/ 872332 h 661361"/>
              <a:gd name="T2" fmla="*/ 255502 w 661361"/>
              <a:gd name="T3" fmla="*/ 255500 h 661361"/>
              <a:gd name="T4" fmla="*/ 872335 w 661361"/>
              <a:gd name="T5" fmla="*/ 0 h 661361"/>
              <a:gd name="T6" fmla="*/ 1489168 w 661361"/>
              <a:gd name="T7" fmla="*/ 255502 h 661361"/>
              <a:gd name="T8" fmla="*/ 1744667 w 661361"/>
              <a:gd name="T9" fmla="*/ 872335 h 661361"/>
              <a:gd name="T10" fmla="*/ 1489168 w 661361"/>
              <a:gd name="T11" fmla="*/ 1489168 h 661361"/>
              <a:gd name="T12" fmla="*/ 872335 w 661361"/>
              <a:gd name="T13" fmla="*/ 1744667 h 661361"/>
              <a:gd name="T14" fmla="*/ 255502 w 661361"/>
              <a:gd name="T15" fmla="*/ 1489168 h 661361"/>
              <a:gd name="T16" fmla="*/ 3 w 661361"/>
              <a:gd name="T17" fmla="*/ 872335 h 661361"/>
              <a:gd name="T18" fmla="*/ 0 w 661361"/>
              <a:gd name="T19" fmla="*/ 872332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lumMod val="50000"/>
            </a:schemeClr>
          </a:solidFill>
          <a:ln>
            <a:noFill/>
          </a:ln>
        </p:spPr>
        <p:txBody>
          <a:bodyPr lIns="141562" tIns="141562" rIns="141562" bIns="141562" anchor="ctr"/>
          <a:lstStyle/>
          <a:p>
            <a:endParaRPr lang="zh-CN" altLang="en-US" dirty="0">
              <a:latin typeface="inpin heiti" charset="-122"/>
              <a:ea typeface="inpin heiti" charset="-122"/>
            </a:endParaRPr>
          </a:p>
        </p:txBody>
      </p:sp>
      <p:sp>
        <p:nvSpPr>
          <p:cNvPr id="43" name="Freeform 9"/>
          <p:cNvSpPr>
            <a:spLocks noEditPoints="1"/>
          </p:cNvSpPr>
          <p:nvPr/>
        </p:nvSpPr>
        <p:spPr bwMode="auto">
          <a:xfrm>
            <a:off x="5577364" y="3367088"/>
            <a:ext cx="902912" cy="961798"/>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grpSp>
        <p:nvGrpSpPr>
          <p:cNvPr id="44" name="组合 43"/>
          <p:cNvGrpSpPr/>
          <p:nvPr/>
        </p:nvGrpSpPr>
        <p:grpSpPr>
          <a:xfrm>
            <a:off x="925513" y="1857375"/>
            <a:ext cx="2813050" cy="1163638"/>
            <a:chOff x="925513" y="1857375"/>
            <a:chExt cx="2813050" cy="1163638"/>
          </a:xfrm>
        </p:grpSpPr>
        <p:sp>
          <p:nvSpPr>
            <p:cNvPr id="45" name="Rounded Rectangle 4"/>
            <p:cNvSpPr>
              <a:spLocks noChangeArrowheads="1"/>
            </p:cNvSpPr>
            <p:nvPr/>
          </p:nvSpPr>
          <p:spPr bwMode="auto">
            <a:xfrm>
              <a:off x="925513" y="1857375"/>
              <a:ext cx="2813050" cy="1163638"/>
            </a:xfrm>
            <a:prstGeom prst="roundRect">
              <a:avLst>
                <a:gd name="adj" fmla="val 10134"/>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3505" eaLnBrk="1" hangingPunct="1"/>
              <a:r>
                <a:rPr lang="en-US" altLang="zh-CN" sz="2100" dirty="0">
                  <a:solidFill>
                    <a:srgbClr val="FFFFFF"/>
                  </a:solidFill>
                  <a:latin typeface="inpin heiti" charset="-122"/>
                  <a:ea typeface="inpin heiti" charset="-122"/>
                  <a:sym typeface="Arial" panose="020B0604020202020204" pitchFamily="34" charset="0"/>
                </a:rPr>
                <a:t>   </a:t>
              </a:r>
            </a:p>
          </p:txBody>
        </p:sp>
        <p:grpSp>
          <p:nvGrpSpPr>
            <p:cNvPr id="46" name="组合 45"/>
            <p:cNvGrpSpPr/>
            <p:nvPr/>
          </p:nvGrpSpPr>
          <p:grpSpPr>
            <a:xfrm>
              <a:off x="1001847" y="2142537"/>
              <a:ext cx="678960" cy="504000"/>
              <a:chOff x="5979131" y="1479948"/>
              <a:chExt cx="500251" cy="390526"/>
            </a:xfrm>
          </p:grpSpPr>
          <p:sp>
            <p:nvSpPr>
              <p:cNvPr id="47" name="Freeform 157"/>
              <p:cNvSpPr>
                <a:spLocks noEditPoints="1"/>
              </p:cNvSpPr>
              <p:nvPr/>
            </p:nvSpPr>
            <p:spPr bwMode="auto">
              <a:xfrm>
                <a:off x="6209110" y="1758555"/>
                <a:ext cx="270272" cy="107156"/>
              </a:xfrm>
              <a:custGeom>
                <a:avLst/>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u="none" strike="noStrike" kern="0" cap="none" spc="0" normalizeH="0" baseline="0" noProof="0" dirty="0" smtClean="0">
                  <a:ln>
                    <a:noFill/>
                  </a:ln>
                  <a:solidFill>
                    <a:srgbClr val="000000"/>
                  </a:solidFill>
                  <a:effectLst/>
                  <a:uLnTx/>
                  <a:uFillTx/>
                  <a:latin typeface="inpin heiti" charset="-122"/>
                  <a:ea typeface="inpin heiti" charset="-122"/>
                </a:endParaRPr>
              </a:p>
            </p:txBody>
          </p:sp>
          <p:sp>
            <p:nvSpPr>
              <p:cNvPr id="48" name="Freeform 158"/>
              <p:cNvSpPr>
                <a:spLocks noEditPoints="1"/>
              </p:cNvSpPr>
              <p:nvPr/>
            </p:nvSpPr>
            <p:spPr bwMode="auto">
              <a:xfrm>
                <a:off x="6237686" y="1599011"/>
                <a:ext cx="215503" cy="154781"/>
              </a:xfrm>
              <a:custGeom>
                <a:avLst/>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u="none" strike="noStrike" kern="0" cap="none" spc="0" normalizeH="0" baseline="0" noProof="0" dirty="0" smtClean="0">
                  <a:ln>
                    <a:noFill/>
                  </a:ln>
                  <a:solidFill>
                    <a:srgbClr val="000000"/>
                  </a:solidFill>
                  <a:effectLst/>
                  <a:uLnTx/>
                  <a:uFillTx/>
                  <a:latin typeface="inpin heiti" charset="-122"/>
                  <a:ea typeface="inpin heiti" charset="-122"/>
                </a:endParaRPr>
              </a:p>
            </p:txBody>
          </p:sp>
          <p:sp>
            <p:nvSpPr>
              <p:cNvPr id="49" name="Freeform 159"/>
              <p:cNvSpPr/>
              <p:nvPr/>
            </p:nvSpPr>
            <p:spPr bwMode="auto">
              <a:xfrm>
                <a:off x="6216255" y="1865711"/>
                <a:ext cx="253603" cy="4763"/>
              </a:xfrm>
              <a:custGeom>
                <a:avLst/>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u="none" strike="noStrike" kern="0" cap="none" spc="0" normalizeH="0" baseline="0" noProof="0" dirty="0" smtClean="0">
                  <a:ln>
                    <a:noFill/>
                  </a:ln>
                  <a:solidFill>
                    <a:srgbClr val="000000"/>
                  </a:solidFill>
                  <a:effectLst/>
                  <a:uLnTx/>
                  <a:uFillTx/>
                  <a:latin typeface="inpin heiti" charset="-122"/>
                  <a:ea typeface="inpin heiti" charset="-122"/>
                </a:endParaRPr>
              </a:p>
            </p:txBody>
          </p:sp>
          <p:sp>
            <p:nvSpPr>
              <p:cNvPr id="50" name="Freeform 160"/>
              <p:cNvSpPr/>
              <p:nvPr/>
            </p:nvSpPr>
            <p:spPr bwMode="auto">
              <a:xfrm>
                <a:off x="6256735" y="1615679"/>
                <a:ext cx="84534" cy="76200"/>
              </a:xfrm>
              <a:custGeom>
                <a:avLst/>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u="none" strike="noStrike" kern="0" cap="none" spc="0" normalizeH="0" baseline="0" noProof="0" dirty="0" smtClean="0">
                  <a:ln>
                    <a:noFill/>
                  </a:ln>
                  <a:solidFill>
                    <a:srgbClr val="000000"/>
                  </a:solidFill>
                  <a:effectLst/>
                  <a:uLnTx/>
                  <a:uFillTx/>
                  <a:latin typeface="inpin heiti" charset="-122"/>
                  <a:ea typeface="inpin heiti" charset="-122"/>
                </a:endParaRPr>
              </a:p>
            </p:txBody>
          </p:sp>
          <p:sp>
            <p:nvSpPr>
              <p:cNvPr id="51" name="Freeform 161"/>
              <p:cNvSpPr/>
              <p:nvPr/>
            </p:nvSpPr>
            <p:spPr bwMode="auto">
              <a:xfrm>
                <a:off x="6348414" y="1660922"/>
                <a:ext cx="88106" cy="76200"/>
              </a:xfrm>
              <a:custGeom>
                <a:avLst/>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u="none" strike="noStrike" kern="0" cap="none" spc="0" normalizeH="0" baseline="0" noProof="0" dirty="0" smtClean="0">
                  <a:ln>
                    <a:noFill/>
                  </a:ln>
                  <a:solidFill>
                    <a:srgbClr val="000000"/>
                  </a:solidFill>
                  <a:effectLst/>
                  <a:uLnTx/>
                  <a:uFillTx/>
                  <a:latin typeface="inpin heiti" charset="-122"/>
                  <a:ea typeface="inpin heiti" charset="-122"/>
                </a:endParaRPr>
              </a:p>
            </p:txBody>
          </p:sp>
          <p:sp>
            <p:nvSpPr>
              <p:cNvPr id="52" name="Freeform 162"/>
              <p:cNvSpPr>
                <a:spLocks noEditPoints="1"/>
              </p:cNvSpPr>
              <p:nvPr/>
            </p:nvSpPr>
            <p:spPr bwMode="auto">
              <a:xfrm>
                <a:off x="5979131" y="1479948"/>
                <a:ext cx="365522" cy="385763"/>
              </a:xfrm>
              <a:custGeom>
                <a:avLst/>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u="none" strike="noStrike" kern="0" cap="none" spc="0" normalizeH="0" baseline="0" noProof="0" dirty="0" smtClean="0">
                  <a:ln>
                    <a:noFill/>
                  </a:ln>
                  <a:solidFill>
                    <a:srgbClr val="000000"/>
                  </a:solidFill>
                  <a:effectLst/>
                  <a:uLnTx/>
                  <a:uFillTx/>
                  <a:latin typeface="inpin heiti" charset="-122"/>
                  <a:ea typeface="inpin heiti" charset="-122"/>
                </a:endParaRPr>
              </a:p>
            </p:txBody>
          </p:sp>
        </p:grpSp>
        <p:sp>
          <p:nvSpPr>
            <p:cNvPr id="53" name="矩形 52"/>
            <p:cNvSpPr/>
            <p:nvPr/>
          </p:nvSpPr>
          <p:spPr>
            <a:xfrm>
              <a:off x="1680807" y="1968685"/>
              <a:ext cx="2057756" cy="306705"/>
            </a:xfrm>
            <a:prstGeom prst="rect">
              <a:avLst/>
            </a:prstGeom>
          </p:spPr>
          <p:txBody>
            <a:bodyPr wrap="square">
              <a:spAutoFit/>
            </a:bodyPr>
            <a:lstStyle/>
            <a:p>
              <a:pPr lvl="0" eaLnBrk="1" hangingPunct="1">
                <a:spcBef>
                  <a:spcPct val="20000"/>
                </a:spcBef>
              </a:pPr>
              <a:endParaRPr lang="en-US" altLang="zh-CN" sz="1400" dirty="0">
                <a:solidFill>
                  <a:schemeClr val="bg1"/>
                </a:solidFill>
                <a:latin typeface="inpin heiti" charset="-122"/>
                <a:ea typeface="inpin heiti" charset="-122"/>
                <a:sym typeface="Arial" panose="020B0604020202020204" pitchFamily="34" charset="0"/>
              </a:endParaRPr>
            </a:p>
          </p:txBody>
        </p:sp>
      </p:grpSp>
      <p:grpSp>
        <p:nvGrpSpPr>
          <p:cNvPr id="54" name="组合 53"/>
          <p:cNvGrpSpPr/>
          <p:nvPr/>
        </p:nvGrpSpPr>
        <p:grpSpPr>
          <a:xfrm>
            <a:off x="925513" y="3290888"/>
            <a:ext cx="2813050" cy="1163637"/>
            <a:chOff x="925513" y="3290888"/>
            <a:chExt cx="2813050" cy="1163637"/>
          </a:xfrm>
        </p:grpSpPr>
        <p:sp>
          <p:nvSpPr>
            <p:cNvPr id="55" name="Rounded Rectangle 91"/>
            <p:cNvSpPr>
              <a:spLocks noChangeArrowheads="1"/>
            </p:cNvSpPr>
            <p:nvPr/>
          </p:nvSpPr>
          <p:spPr bwMode="auto">
            <a:xfrm>
              <a:off x="925513" y="3290888"/>
              <a:ext cx="2813050" cy="1163637"/>
            </a:xfrm>
            <a:prstGeom prst="roundRect">
              <a:avLst>
                <a:gd name="adj" fmla="val 10134"/>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l" defTabSz="1373505" eaLnBrk="1" hangingPunct="1"/>
              <a:endParaRPr lang="en-US" altLang="zh-CN" dirty="0">
                <a:solidFill>
                  <a:srgbClr val="FFFFFF"/>
                </a:solidFill>
                <a:latin typeface="inpin heiti" charset="-122"/>
                <a:ea typeface="inpin heiti" charset="-122"/>
                <a:sym typeface="Arial" panose="020B0604020202020204" pitchFamily="34" charset="0"/>
              </a:endParaRPr>
            </a:p>
          </p:txBody>
        </p:sp>
        <p:sp>
          <p:nvSpPr>
            <p:cNvPr id="56" name="Freeform 135"/>
            <p:cNvSpPr>
              <a:spLocks noEditPoints="1"/>
            </p:cNvSpPr>
            <p:nvPr/>
          </p:nvSpPr>
          <p:spPr bwMode="auto">
            <a:xfrm>
              <a:off x="1057910" y="3587433"/>
              <a:ext cx="536575" cy="503237"/>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dirty="0">
                <a:latin typeface="inpin heiti" charset="-122"/>
                <a:ea typeface="inpin heiti" charset="-122"/>
              </a:endParaRPr>
            </a:p>
          </p:txBody>
        </p:sp>
        <p:sp>
          <p:nvSpPr>
            <p:cNvPr id="57" name="矩形 56"/>
            <p:cNvSpPr/>
            <p:nvPr/>
          </p:nvSpPr>
          <p:spPr>
            <a:xfrm>
              <a:off x="1680807" y="3394065"/>
              <a:ext cx="2057756" cy="306705"/>
            </a:xfrm>
            <a:prstGeom prst="rect">
              <a:avLst/>
            </a:prstGeom>
          </p:spPr>
          <p:txBody>
            <a:bodyPr wrap="square">
              <a:spAutoFit/>
            </a:bodyPr>
            <a:lstStyle/>
            <a:p>
              <a:pPr lvl="0" eaLnBrk="1" hangingPunct="1">
                <a:spcBef>
                  <a:spcPct val="20000"/>
                </a:spcBef>
              </a:pPr>
              <a:endParaRPr lang="en-US" altLang="zh-CN" sz="1400" dirty="0">
                <a:solidFill>
                  <a:schemeClr val="bg1"/>
                </a:solidFill>
                <a:latin typeface="inpin heiti" charset="-122"/>
                <a:ea typeface="inpin heiti" charset="-122"/>
                <a:sym typeface="Arial" panose="020B0604020202020204" pitchFamily="34" charset="0"/>
              </a:endParaRPr>
            </a:p>
          </p:txBody>
        </p:sp>
      </p:grpSp>
      <p:grpSp>
        <p:nvGrpSpPr>
          <p:cNvPr id="58" name="组合 57"/>
          <p:cNvGrpSpPr/>
          <p:nvPr/>
        </p:nvGrpSpPr>
        <p:grpSpPr>
          <a:xfrm>
            <a:off x="925830" y="4724400"/>
            <a:ext cx="2834640" cy="1407160"/>
            <a:chOff x="925513" y="4724400"/>
            <a:chExt cx="2813050" cy="1163638"/>
          </a:xfrm>
        </p:grpSpPr>
        <p:sp>
          <p:nvSpPr>
            <p:cNvPr id="59" name="Rounded Rectangle 94"/>
            <p:cNvSpPr>
              <a:spLocks noChangeArrowheads="1"/>
            </p:cNvSpPr>
            <p:nvPr/>
          </p:nvSpPr>
          <p:spPr bwMode="auto">
            <a:xfrm>
              <a:off x="925513" y="4724400"/>
              <a:ext cx="2813050" cy="1163638"/>
            </a:xfrm>
            <a:prstGeom prst="roundRect">
              <a:avLst>
                <a:gd name="adj" fmla="val 10134"/>
              </a:avLst>
            </a:prstGeom>
            <a:solidFill>
              <a:srgbClr val="7671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3505" eaLnBrk="1" hangingPunct="1"/>
              <a:endParaRPr lang="en-US" altLang="zh-CN" sz="2100" dirty="0">
                <a:solidFill>
                  <a:srgbClr val="FFFFFF"/>
                </a:solidFill>
                <a:latin typeface="inpin heiti" charset="-122"/>
                <a:ea typeface="inpin heiti" charset="-122"/>
                <a:sym typeface="Arial" panose="020B0604020202020204" pitchFamily="34" charset="0"/>
              </a:endParaRPr>
            </a:p>
          </p:txBody>
        </p:sp>
        <p:sp>
          <p:nvSpPr>
            <p:cNvPr id="60" name="Freeform 103"/>
            <p:cNvSpPr>
              <a:spLocks noEditPoints="1"/>
            </p:cNvSpPr>
            <p:nvPr/>
          </p:nvSpPr>
          <p:spPr bwMode="auto">
            <a:xfrm>
              <a:off x="1006475" y="4997450"/>
              <a:ext cx="409575" cy="601663"/>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dirty="0">
                <a:latin typeface="inpin heiti" charset="-122"/>
                <a:ea typeface="inpin heiti" charset="-122"/>
              </a:endParaRPr>
            </a:p>
          </p:txBody>
        </p:sp>
        <p:sp>
          <p:nvSpPr>
            <p:cNvPr id="61" name="矩形 60"/>
            <p:cNvSpPr/>
            <p:nvPr/>
          </p:nvSpPr>
          <p:spPr>
            <a:xfrm>
              <a:off x="1577937" y="5105549"/>
              <a:ext cx="2057756" cy="414020"/>
            </a:xfrm>
            <a:prstGeom prst="rect">
              <a:avLst/>
            </a:prstGeom>
          </p:spPr>
          <p:txBody>
            <a:bodyPr wrap="square">
              <a:spAutoFit/>
            </a:bodyPr>
            <a:lstStyle/>
            <a:p>
              <a:pPr lvl="0" eaLnBrk="1" hangingPunct="1">
                <a:spcBef>
                  <a:spcPct val="20000"/>
                </a:spcBef>
              </a:pPr>
              <a:endParaRPr sz="2100" dirty="0">
                <a:solidFill>
                  <a:schemeClr val="bg1"/>
                </a:solidFill>
                <a:latin typeface="inpin heiti" charset="-122"/>
                <a:ea typeface="inpin heiti" charset="-122"/>
                <a:sym typeface="Arial" panose="020B0604020202020204" pitchFamily="34" charset="0"/>
              </a:endParaRPr>
            </a:p>
          </p:txBody>
        </p:sp>
      </p:grpSp>
      <p:grpSp>
        <p:nvGrpSpPr>
          <p:cNvPr id="66" name="组合 65"/>
          <p:cNvGrpSpPr/>
          <p:nvPr/>
        </p:nvGrpSpPr>
        <p:grpSpPr>
          <a:xfrm>
            <a:off x="8484870" y="3524250"/>
            <a:ext cx="3386455" cy="1380490"/>
            <a:chOff x="8375977" y="3290888"/>
            <a:chExt cx="2866698" cy="1163637"/>
          </a:xfrm>
        </p:grpSpPr>
        <p:sp>
          <p:nvSpPr>
            <p:cNvPr id="67" name="Rounded Rectangle 32"/>
            <p:cNvSpPr>
              <a:spLocks noChangeArrowheads="1"/>
            </p:cNvSpPr>
            <p:nvPr/>
          </p:nvSpPr>
          <p:spPr bwMode="auto">
            <a:xfrm>
              <a:off x="8429625" y="3290888"/>
              <a:ext cx="2813050" cy="1163637"/>
            </a:xfrm>
            <a:prstGeom prst="roundRect">
              <a:avLst>
                <a:gd name="adj" fmla="val 10134"/>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3505" eaLnBrk="1" hangingPunct="1"/>
              <a:endParaRPr lang="en-US" altLang="zh-CN" sz="2100" dirty="0">
                <a:solidFill>
                  <a:srgbClr val="FFFFFF"/>
                </a:solidFill>
                <a:latin typeface="inpin heiti" charset="-122"/>
                <a:ea typeface="inpin heiti" charset="-122"/>
                <a:sym typeface="Arial" panose="020B0604020202020204" pitchFamily="34" charset="0"/>
              </a:endParaRPr>
            </a:p>
          </p:txBody>
        </p:sp>
        <p:sp>
          <p:nvSpPr>
            <p:cNvPr id="69" name="矩形 68"/>
            <p:cNvSpPr/>
            <p:nvPr/>
          </p:nvSpPr>
          <p:spPr>
            <a:xfrm>
              <a:off x="8375977" y="3473440"/>
              <a:ext cx="2057756" cy="306705"/>
            </a:xfrm>
            <a:prstGeom prst="rect">
              <a:avLst/>
            </a:prstGeom>
          </p:spPr>
          <p:txBody>
            <a:bodyPr wrap="square">
              <a:spAutoFit/>
            </a:bodyPr>
            <a:lstStyle/>
            <a:p>
              <a:pPr lvl="0" algn="r" eaLnBrk="1" hangingPunct="1">
                <a:spcBef>
                  <a:spcPct val="20000"/>
                </a:spcBef>
              </a:pPr>
              <a:endParaRPr sz="1400" dirty="0">
                <a:solidFill>
                  <a:schemeClr val="bg1"/>
                </a:solidFill>
                <a:latin typeface="inpin heiti" charset="-122"/>
                <a:ea typeface="inpin heiti" charset="-122"/>
                <a:sym typeface="Arial" panose="020B0604020202020204" pitchFamily="34" charset="0"/>
              </a:endParaRPr>
            </a:p>
          </p:txBody>
        </p:sp>
      </p:grpSp>
      <p:grpSp>
        <p:nvGrpSpPr>
          <p:cNvPr id="70" name="组合 69"/>
          <p:cNvGrpSpPr/>
          <p:nvPr/>
        </p:nvGrpSpPr>
        <p:grpSpPr>
          <a:xfrm>
            <a:off x="7629852" y="795020"/>
            <a:ext cx="3098165" cy="1807845"/>
            <a:chOff x="7629852" y="795020"/>
            <a:chExt cx="3098165" cy="1807845"/>
          </a:xfrm>
        </p:grpSpPr>
        <p:sp>
          <p:nvSpPr>
            <p:cNvPr id="71" name="Rounded Rectangle 29"/>
            <p:cNvSpPr>
              <a:spLocks noChangeArrowheads="1"/>
            </p:cNvSpPr>
            <p:nvPr/>
          </p:nvSpPr>
          <p:spPr bwMode="auto">
            <a:xfrm>
              <a:off x="7629852" y="795020"/>
              <a:ext cx="3098165" cy="1263015"/>
            </a:xfrm>
            <a:prstGeom prst="roundRect">
              <a:avLst>
                <a:gd name="adj" fmla="val 10134"/>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l" defTabSz="1373505" eaLnBrk="1" hangingPunct="1"/>
              <a:r>
                <a:rPr lang="zh-CN" altLang="en-US" sz="1600" dirty="0">
                  <a:sym typeface="+mn-ea"/>
                </a:rPr>
                <a:t>促进小组成员及时交流与深度互动</a:t>
              </a:r>
              <a:endParaRPr lang="en-US" altLang="zh-CN" sz="1600" dirty="0">
                <a:solidFill>
                  <a:srgbClr val="FFFFFF"/>
                </a:solidFill>
                <a:latin typeface="inpin heiti" charset="-122"/>
                <a:ea typeface="inpin heiti" charset="-122"/>
                <a:sym typeface="Arial" panose="020B0604020202020204" pitchFamily="34" charset="0"/>
              </a:endParaRPr>
            </a:p>
          </p:txBody>
        </p:sp>
        <p:sp>
          <p:nvSpPr>
            <p:cNvPr id="73" name="矩形 72"/>
            <p:cNvSpPr/>
            <p:nvPr/>
          </p:nvSpPr>
          <p:spPr>
            <a:xfrm>
              <a:off x="8375977" y="2169795"/>
              <a:ext cx="2147570" cy="433070"/>
            </a:xfrm>
            <a:prstGeom prst="rect">
              <a:avLst/>
            </a:prstGeom>
          </p:spPr>
          <p:txBody>
            <a:bodyPr wrap="square">
              <a:noAutofit/>
            </a:bodyPr>
            <a:lstStyle/>
            <a:p>
              <a:pPr lvl="0" algn="r" eaLnBrk="1" hangingPunct="1">
                <a:spcBef>
                  <a:spcPct val="20000"/>
                </a:spcBef>
              </a:pPr>
              <a:endParaRPr lang="zh-CN" sz="2100" dirty="0" smtClean="0">
                <a:solidFill>
                  <a:schemeClr val="bg1"/>
                </a:solidFill>
                <a:latin typeface="inpin heiti" charset="-122"/>
                <a:ea typeface="inpin heiti" charset="-122"/>
                <a:sym typeface="Arial" panose="020B0604020202020204" pitchFamily="34" charset="0"/>
              </a:endParaRPr>
            </a:p>
          </p:txBody>
        </p:sp>
      </p:grpSp>
      <p:sp>
        <p:nvSpPr>
          <p:cNvPr id="74" name="文本框 73"/>
          <p:cNvSpPr txBox="1"/>
          <p:nvPr/>
        </p:nvSpPr>
        <p:spPr>
          <a:xfrm>
            <a:off x="1587500" y="1886585"/>
            <a:ext cx="2197100" cy="1076325"/>
          </a:xfrm>
          <a:prstGeom prst="rect">
            <a:avLst/>
          </a:prstGeom>
          <a:noFill/>
        </p:spPr>
        <p:txBody>
          <a:bodyPr wrap="square" rtlCol="0">
            <a:spAutoFit/>
          </a:bodyPr>
          <a:lstStyle/>
          <a:p>
            <a:r>
              <a:rPr lang="zh-CN" altLang="en-US" sz="1600" dirty="0">
                <a:sym typeface="+mn-ea"/>
              </a:rPr>
              <a:t>借助信息技术进行学习小组的组织与管理，从而丰富学习小组产生方式</a:t>
            </a:r>
            <a:endParaRPr lang="zh-CN" altLang="en-US" sz="1600">
              <a:solidFill>
                <a:schemeClr val="bg1"/>
              </a:solidFill>
            </a:endParaRPr>
          </a:p>
        </p:txBody>
      </p:sp>
      <p:sp>
        <p:nvSpPr>
          <p:cNvPr id="100" name="文本框 99"/>
          <p:cNvSpPr txBox="1"/>
          <p:nvPr/>
        </p:nvSpPr>
        <p:spPr>
          <a:xfrm>
            <a:off x="1724660" y="3339465"/>
            <a:ext cx="1894205" cy="1076325"/>
          </a:xfrm>
          <a:prstGeom prst="rect">
            <a:avLst/>
          </a:prstGeom>
          <a:noFill/>
          <a:ln w="9525">
            <a:noFill/>
          </a:ln>
        </p:spPr>
        <p:txBody>
          <a:bodyPr wrap="square">
            <a:spAutoFit/>
          </a:bodyPr>
          <a:lstStyle/>
          <a:p>
            <a:pPr indent="0" fontAlgn="auto"/>
            <a:r>
              <a:rPr lang="zh-CN" altLang="en-US" sz="1600" dirty="0">
                <a:sym typeface="+mn-ea"/>
              </a:rPr>
              <a:t>提高小组成员学习活动的参与度；保证小组成员平等地获得学习资源</a:t>
            </a:r>
            <a:endParaRPr lang="en-US" altLang="en-US" sz="1600" b="0">
              <a:latin typeface="仿宋" panose="02010609060101010101" charset="-122"/>
              <a:ea typeface="仿宋" panose="02010609060101010101" charset="-122"/>
              <a:cs typeface="仿宋" panose="02010609060101010101" charset="-122"/>
            </a:endParaRPr>
          </a:p>
        </p:txBody>
      </p:sp>
      <p:sp>
        <p:nvSpPr>
          <p:cNvPr id="4" name="文本框 3"/>
          <p:cNvSpPr txBox="1"/>
          <p:nvPr/>
        </p:nvSpPr>
        <p:spPr>
          <a:xfrm>
            <a:off x="1358900" y="5114925"/>
            <a:ext cx="2565400" cy="829945"/>
          </a:xfrm>
          <a:prstGeom prst="rect">
            <a:avLst/>
          </a:prstGeom>
          <a:noFill/>
          <a:ln w="9525">
            <a:noFill/>
          </a:ln>
        </p:spPr>
        <p:txBody>
          <a:bodyPr wrap="square">
            <a:spAutoFit/>
          </a:bodyPr>
          <a:lstStyle/>
          <a:p>
            <a:pPr indent="0" fontAlgn="auto"/>
            <a:r>
              <a:rPr lang="zh-CN" altLang="en-US" sz="1600" dirty="0">
                <a:sym typeface="+mn-ea"/>
              </a:rPr>
              <a:t>及时了解并有效推进小组学习进展</a:t>
            </a:r>
            <a:endParaRPr lang="zh-CN" altLang="en-US" sz="1600" dirty="0"/>
          </a:p>
          <a:p>
            <a:pPr indent="0" fontAlgn="auto"/>
            <a:endParaRPr lang="zh-CN" altLang="en-US" sz="1600" b="0">
              <a:solidFill>
                <a:schemeClr val="bg1"/>
              </a:solidFill>
              <a:latin typeface="仿宋" panose="02010609060101010101" charset="-122"/>
              <a:ea typeface="仿宋" panose="02010609060101010101" charset="-122"/>
              <a:cs typeface="仿宋" panose="02010609060101010101" charset="-122"/>
            </a:endParaRPr>
          </a:p>
        </p:txBody>
      </p:sp>
      <p:sp>
        <p:nvSpPr>
          <p:cNvPr id="2" name="文本框 1"/>
          <p:cNvSpPr txBox="1"/>
          <p:nvPr/>
        </p:nvSpPr>
        <p:spPr>
          <a:xfrm>
            <a:off x="1032510" y="194310"/>
            <a:ext cx="2711450" cy="368300"/>
          </a:xfrm>
          <a:prstGeom prst="rect">
            <a:avLst/>
          </a:prstGeom>
          <a:noFill/>
        </p:spPr>
        <p:txBody>
          <a:bodyPr wrap="square" rtlCol="0" anchor="t">
            <a:spAutoFit/>
          </a:bodyPr>
          <a:lstStyle/>
          <a:p>
            <a:r>
              <a:rPr lang="zh-CN" altLang="en-US" dirty="0" smtClean="0">
                <a:solidFill>
                  <a:prstClr val="black">
                    <a:lumMod val="75000"/>
                    <a:lumOff val="25000"/>
                  </a:prstClr>
                </a:solidFill>
                <a:latin typeface="inpin heiti" charset="-122"/>
                <a:ea typeface="inpin heiti" charset="-122"/>
                <a:sym typeface="+mn-ea"/>
              </a:rPr>
              <a:t>B1技术支持的测试与练习</a:t>
            </a:r>
          </a:p>
        </p:txBody>
      </p:sp>
      <p:grpSp>
        <p:nvGrpSpPr>
          <p:cNvPr id="6" name="组合 5"/>
          <p:cNvGrpSpPr/>
          <p:nvPr/>
        </p:nvGrpSpPr>
        <p:grpSpPr>
          <a:xfrm>
            <a:off x="3776392" y="273629"/>
            <a:ext cx="332014" cy="240443"/>
            <a:chOff x="2731845" y="207068"/>
            <a:chExt cx="497103" cy="360000"/>
          </a:xfrm>
        </p:grpSpPr>
        <p:sp>
          <p:nvSpPr>
            <p:cNvPr id="7" name="燕尾形 6"/>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8" name="燕尾形 7"/>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1" name="文本框 10"/>
          <p:cNvSpPr txBox="1"/>
          <p:nvPr/>
        </p:nvSpPr>
        <p:spPr>
          <a:xfrm>
            <a:off x="8747125" y="3910330"/>
            <a:ext cx="3124200" cy="306705"/>
          </a:xfrm>
          <a:prstGeom prst="rect">
            <a:avLst/>
          </a:prstGeom>
          <a:noFill/>
        </p:spPr>
        <p:txBody>
          <a:bodyPr wrap="square" rtlCol="0">
            <a:spAutoFit/>
          </a:bodyPr>
          <a:lstStyle/>
          <a:p>
            <a:r>
              <a:rPr lang="zh-CN" altLang="en-US" sz="1400" dirty="0">
                <a:sym typeface="+mn-ea"/>
              </a:rPr>
              <a:t>推动了集体智慧的沉淀与分享</a:t>
            </a:r>
            <a:endParaRPr lang="zh-CN" altLang="en-US" sz="1400"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750" fill="hold"/>
                                        <p:tgtEl>
                                          <p:spTgt spid="42"/>
                                        </p:tgtEl>
                                        <p:attrNameLst>
                                          <p:attrName>ppt_w</p:attrName>
                                        </p:attrNameLst>
                                      </p:cBhvr>
                                      <p:tavLst>
                                        <p:tav tm="0">
                                          <p:val>
                                            <p:fltVal val="0"/>
                                          </p:val>
                                        </p:tav>
                                        <p:tav tm="100000">
                                          <p:val>
                                            <p:strVal val="#ppt_w"/>
                                          </p:val>
                                        </p:tav>
                                      </p:tavLst>
                                    </p:anim>
                                    <p:anim calcmode="lin" valueType="num">
                                      <p:cBhvr>
                                        <p:cTn id="8" dur="750" fill="hold"/>
                                        <p:tgtEl>
                                          <p:spTgt spid="42"/>
                                        </p:tgtEl>
                                        <p:attrNameLst>
                                          <p:attrName>ppt_h</p:attrName>
                                        </p:attrNameLst>
                                      </p:cBhvr>
                                      <p:tavLst>
                                        <p:tav tm="0">
                                          <p:val>
                                            <p:fltVal val="0"/>
                                          </p:val>
                                        </p:tav>
                                        <p:tav tm="100000">
                                          <p:val>
                                            <p:strVal val="#ppt_h"/>
                                          </p:val>
                                        </p:tav>
                                      </p:tavLst>
                                    </p:anim>
                                    <p:animEffect transition="in" filter="fade">
                                      <p:cBhvr>
                                        <p:cTn id="9" dur="750"/>
                                        <p:tgtEl>
                                          <p:spTgt spid="42"/>
                                        </p:tgtEl>
                                      </p:cBhvr>
                                    </p:animEffect>
                                  </p:childTnLst>
                                </p:cTn>
                              </p:par>
                              <p:par>
                                <p:cTn id="10" presetID="1" presetClass="entr" presetSubtype="0" fill="hold" grpId="0" nodeType="withEffect">
                                  <p:stCondLst>
                                    <p:cond delay="0"/>
                                  </p:stCondLst>
                                  <p:childTnLst>
                                    <p:set>
                                      <p:cBhvr>
                                        <p:cTn id="11" dur="1" fill="hold">
                                          <p:stCondLst>
                                            <p:cond delay="249"/>
                                          </p:stCondLst>
                                        </p:cTn>
                                        <p:tgtEl>
                                          <p:spTgt spid="43"/>
                                        </p:tgtEl>
                                        <p:attrNameLst>
                                          <p:attrName>style.visibility</p:attrName>
                                        </p:attrNameLst>
                                      </p:cBhvr>
                                      <p:to>
                                        <p:strVal val="visible"/>
                                      </p:to>
                                    </p:set>
                                  </p:childTnLst>
                                </p:cTn>
                              </p:par>
                            </p:childTnLst>
                          </p:cTn>
                        </p:par>
                        <p:par>
                          <p:cTn id="12" fill="hold">
                            <p:stCondLst>
                              <p:cond delay="1000"/>
                            </p:stCondLst>
                            <p:childTnLst>
                              <p:par>
                                <p:cTn id="13" presetID="35" presetClass="emph" presetSubtype="0" repeatCount="4000" fill="hold" grpId="1" nodeType="afterEffect">
                                  <p:stCondLst>
                                    <p:cond delay="0"/>
                                  </p:stCondLst>
                                  <p:childTnLst>
                                    <p:anim calcmode="discrete" valueType="str">
                                      <p:cBhvr>
                                        <p:cTn id="14" dur="250" fill="hold"/>
                                        <p:tgtEl>
                                          <p:spTgt spid="43"/>
                                        </p:tgtEl>
                                        <p:attrNameLst>
                                          <p:attrName>style.visibility</p:attrName>
                                        </p:attrNameLst>
                                      </p:cBhvr>
                                      <p:tavLst>
                                        <p:tav tm="0">
                                          <p:val>
                                            <p:strVal val="hidden"/>
                                          </p:val>
                                        </p:tav>
                                        <p:tav tm="50000">
                                          <p:val>
                                            <p:strVal val="visible"/>
                                          </p:val>
                                        </p:tav>
                                      </p:tavLst>
                                    </p:anim>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right)">
                                      <p:cBhvr>
                                        <p:cTn id="18" dur="500"/>
                                        <p:tgtEl>
                                          <p:spTgt spid="18"/>
                                        </p:tgtEl>
                                      </p:cBhvr>
                                    </p:animEffect>
                                  </p:childTnLst>
                                </p:cTn>
                              </p:par>
                              <p:par>
                                <p:cTn id="19" presetID="22" presetClass="entr" presetSubtype="2"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right)">
                                      <p:cBhvr>
                                        <p:cTn id="21" dur="500"/>
                                        <p:tgtEl>
                                          <p:spTgt spid="16"/>
                                        </p:tgtEl>
                                      </p:cBhvr>
                                    </p:animEffect>
                                  </p:childTnLst>
                                </p:cTn>
                              </p:par>
                              <p:par>
                                <p:cTn id="22" presetID="22" presetClass="entr" presetSubtype="2"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500"/>
                                        <p:tgtEl>
                                          <p:spTgt spid="15"/>
                                        </p:tgtEl>
                                      </p:cBhvr>
                                    </p:animEffect>
                                  </p:childTnLst>
                                </p:cTn>
                              </p:par>
                              <p:par>
                                <p:cTn id="25" presetID="22" presetClass="entr" presetSubtype="8"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par>
                                <p:cTn id="28" presetID="22" presetClass="entr" presetSubtype="8"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par>
                          <p:cTn id="31" fill="hold">
                            <p:stCondLst>
                              <p:cond delay="2000"/>
                            </p:stCondLst>
                            <p:childTnLst>
                              <p:par>
                                <p:cTn id="32" presetID="22" presetClass="entr" presetSubtype="2"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right)">
                                      <p:cBhvr>
                                        <p:cTn id="34" dur="500"/>
                                        <p:tgtEl>
                                          <p:spTgt spid="44"/>
                                        </p:tgtEl>
                                      </p:cBhvr>
                                    </p:animEffect>
                                  </p:childTnLst>
                                </p:cTn>
                              </p:par>
                              <p:par>
                                <p:cTn id="35" presetID="22" presetClass="entr" presetSubtype="8" fill="hold"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wipe(left)">
                                      <p:cBhvr>
                                        <p:cTn id="37" dur="500"/>
                                        <p:tgtEl>
                                          <p:spTgt spid="70"/>
                                        </p:tgtEl>
                                      </p:cBhvr>
                                    </p:animEffect>
                                  </p:childTnLst>
                                </p:cTn>
                              </p:par>
                            </p:childTnLst>
                          </p:cTn>
                        </p:par>
                        <p:par>
                          <p:cTn id="38" fill="hold">
                            <p:stCondLst>
                              <p:cond delay="2500"/>
                            </p:stCondLst>
                            <p:childTnLst>
                              <p:par>
                                <p:cTn id="39" presetID="22" presetClass="entr" presetSubtype="2" fill="hold"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wipe(right)">
                                      <p:cBhvr>
                                        <p:cTn id="41" dur="500"/>
                                        <p:tgtEl>
                                          <p:spTgt spid="54"/>
                                        </p:tgtEl>
                                      </p:cBhvr>
                                    </p:animEffect>
                                  </p:childTnLst>
                                </p:cTn>
                              </p:par>
                              <p:par>
                                <p:cTn id="42" presetID="22" presetClass="entr" presetSubtype="8" fill="hold" nodeType="with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wipe(left)">
                                      <p:cBhvr>
                                        <p:cTn id="44" dur="500"/>
                                        <p:tgtEl>
                                          <p:spTgt spid="66"/>
                                        </p:tgtEl>
                                      </p:cBhvr>
                                    </p:animEffect>
                                  </p:childTnLst>
                                </p:cTn>
                              </p:par>
                            </p:childTnLst>
                          </p:cTn>
                        </p:par>
                        <p:par>
                          <p:cTn id="45" fill="hold">
                            <p:stCondLst>
                              <p:cond delay="3000"/>
                            </p:stCondLst>
                            <p:childTnLst>
                              <p:par>
                                <p:cTn id="46" presetID="22" presetClass="entr" presetSubtype="2"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wipe(right)">
                                      <p:cBhvr>
                                        <p:cTn id="48" dur="500"/>
                                        <p:tgtEl>
                                          <p:spTgt spid="58"/>
                                        </p:tgtEl>
                                      </p:cBhvr>
                                    </p:animEffect>
                                  </p:childTnLst>
                                </p:cTn>
                              </p:par>
                            </p:childTnLst>
                          </p:cTn>
                        </p:par>
                        <p:par>
                          <p:cTn id="49" fill="hold">
                            <p:stCondLst>
                              <p:cond delay="3500"/>
                            </p:stCondLst>
                            <p:childTnLst>
                              <p:par>
                                <p:cTn id="50" presetID="22" presetClass="entr" presetSubtype="2" repeatCount="2000"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right)">
                                      <p:cBhvr>
                                        <p:cTn id="52"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3" grpId="0" bldLvl="0" animBg="1"/>
      <p:bldP spid="43" grpId="1"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模板074.pptx"/>
  <p:tag name="COMMONDATA" val="eyJoZGlkIjoiZWQ5ZjMwZTk1MjY5NmZlYTg3NTkwMzU2Mjc2ODU4NDUifQ=="/>
  <p:tag name="KSO_WPP_MARK_KEY" val="245cfc73-f767-4670-8501-24f0914762a4"/>
</p:tagLst>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1664</Words>
  <Application>Microsoft Office PowerPoint</Application>
  <PresentationFormat>自定义</PresentationFormat>
  <Paragraphs>117</Paragraphs>
  <Slides>27</Slides>
  <Notes>24</Notes>
  <HiddenSlides>0</HiddenSlides>
  <MMClips>2</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实用高职信息化教学设计PPT说课课件模板</dc:title>
  <dc:creator/>
  <cp:lastModifiedBy/>
  <cp:revision>24</cp:revision>
  <dcterms:created xsi:type="dcterms:W3CDTF">2016-11-27T09:22:00Z</dcterms:created>
  <dcterms:modified xsi:type="dcterms:W3CDTF">2022-10-13T15:06:02Z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DD445C5B47B94880AD9F66C9D2B22614</vt:lpwstr>
  </property>
  <property fmtid="{D5CDD505-2E9C-101B-9397-08002B2CF9AE}" pid="3" name="KSOProductBuildVer">
    <vt:lpwstr>2052-11.1.0.12358</vt:lpwstr>
  </property>
</Properties>
</file>