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4"/>
  </p:notesMasterIdLst>
  <p:sldIdLst>
    <p:sldId id="256" r:id="rId2"/>
    <p:sldId id="303" r:id="rId3"/>
    <p:sldId id="269" r:id="rId4"/>
    <p:sldId id="270" r:id="rId5"/>
    <p:sldId id="273" r:id="rId6"/>
    <p:sldId id="352" r:id="rId7"/>
    <p:sldId id="275" r:id="rId8"/>
    <p:sldId id="276" r:id="rId9"/>
    <p:sldId id="278" r:id="rId10"/>
    <p:sldId id="280" r:id="rId11"/>
    <p:sldId id="281" r:id="rId12"/>
    <p:sldId id="353" r:id="rId13"/>
    <p:sldId id="295" r:id="rId14"/>
    <p:sldId id="296" r:id="rId15"/>
    <p:sldId id="340" r:id="rId16"/>
    <p:sldId id="355" r:id="rId17"/>
    <p:sldId id="301" r:id="rId18"/>
    <p:sldId id="349" r:id="rId19"/>
    <p:sldId id="351" r:id="rId20"/>
    <p:sldId id="348" r:id="rId21"/>
    <p:sldId id="350" r:id="rId22"/>
    <p:sldId id="302"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BF0D"/>
    <a:srgbClr val="319095"/>
    <a:srgbClr val="D16809"/>
    <a:srgbClr val="1C1C1C"/>
    <a:srgbClr val="F5F5F5"/>
    <a:srgbClr val="5FCACB"/>
    <a:srgbClr val="F5841C"/>
    <a:srgbClr val="FDB900"/>
    <a:srgbClr val="826C4A"/>
    <a:srgbClr val="5C6D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50000" autoAdjust="0"/>
  </p:normalViewPr>
  <p:slideViewPr>
    <p:cSldViewPr snapToGrid="0" showGuides="1">
      <p:cViewPr>
        <p:scale>
          <a:sx n="75" d="100"/>
          <a:sy n="75" d="100"/>
        </p:scale>
        <p:origin x="-1890" y="-942"/>
      </p:cViewPr>
      <p:guideLst>
        <p:guide orient="horz" pos="2103"/>
        <p:guide pos="3845"/>
      </p:guideLst>
    </p:cSldViewPr>
  </p:slideViewPr>
  <p:notesTextViewPr>
    <p:cViewPr>
      <p:scale>
        <a:sx n="1" d="1"/>
        <a:sy n="1" d="1"/>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inpin heiti" charset="-122"/>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inpin heiti" charset="-122"/>
              </a:defRPr>
            </a:lvl1pPr>
          </a:lstStyle>
          <a:p>
            <a:fld id="{73FA7645-52C7-40DE-A730-3565A4F631A6}" type="datetimeFigureOut">
              <a:rPr lang="en-US" smtClean="0"/>
              <a:t>10/13/2022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inpin heiti" charset="-122"/>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inpin heiti" charset="-122"/>
              </a:defRPr>
            </a:lvl1pPr>
          </a:lstStyle>
          <a:p>
            <a:fld id="{B0009764-4815-4F90-93AA-0D9752993797}" type="slidenum">
              <a:rPr lang="en-US" smtClean="0"/>
              <a:t>‹#›</a:t>
            </a:fld>
            <a:endParaRPr lang="en-US" dirty="0"/>
          </a:p>
        </p:txBody>
      </p:sp>
    </p:spTree>
    <p:extLst>
      <p:ext uri="{BB962C8B-B14F-4D97-AF65-F5344CB8AC3E}">
        <p14:creationId xmlns:p14="http://schemas.microsoft.com/office/powerpoint/2010/main" val="4097139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pin heiti" charset="-122"/>
        <a:ea typeface="+mn-ea"/>
        <a:cs typeface="+mn-cs"/>
      </a:defRPr>
    </a:lvl1pPr>
    <a:lvl2pPr marL="457200" algn="l" defTabSz="914400" rtl="0" eaLnBrk="1" latinLnBrk="0" hangingPunct="1">
      <a:defRPr sz="1200" b="0" i="0" kern="1200">
        <a:solidFill>
          <a:schemeClr val="tx1"/>
        </a:solidFill>
        <a:latin typeface="inpin heiti" charset="-122"/>
        <a:ea typeface="+mn-ea"/>
        <a:cs typeface="+mn-cs"/>
      </a:defRPr>
    </a:lvl2pPr>
    <a:lvl3pPr marL="914400" algn="l" defTabSz="914400" rtl="0" eaLnBrk="1" latinLnBrk="0" hangingPunct="1">
      <a:defRPr sz="1200" b="0" i="0" kern="1200">
        <a:solidFill>
          <a:schemeClr val="tx1"/>
        </a:solidFill>
        <a:latin typeface="inpin heiti" charset="-122"/>
        <a:ea typeface="+mn-ea"/>
        <a:cs typeface="+mn-cs"/>
      </a:defRPr>
    </a:lvl3pPr>
    <a:lvl4pPr marL="1371600" algn="l" defTabSz="914400" rtl="0" eaLnBrk="1" latinLnBrk="0" hangingPunct="1">
      <a:defRPr sz="1200" b="0" i="0" kern="1200">
        <a:solidFill>
          <a:schemeClr val="tx1"/>
        </a:solidFill>
        <a:latin typeface="inpin heiti" charset="-122"/>
        <a:ea typeface="+mn-ea"/>
        <a:cs typeface="+mn-cs"/>
      </a:defRPr>
    </a:lvl4pPr>
    <a:lvl5pPr marL="1828800" algn="l" defTabSz="914400" rtl="0" eaLnBrk="1" latinLnBrk="0" hangingPunct="1">
      <a:defRPr sz="1200" b="0" i="0" kern="1200">
        <a:solidFill>
          <a:schemeClr val="tx1"/>
        </a:solidFill>
        <a:latin typeface="inpin heiti"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4603115" y="70485"/>
            <a:ext cx="251523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a:solidFill>
                  <a:schemeClr val="bg1">
                    <a:lumMod val="50000"/>
                  </a:schemeClr>
                </a:solidFill>
                <a:latin typeface="inpin heiti" charset="-122"/>
                <a:ea typeface="inpin heiti" charset="-122"/>
              </a:rPr>
              <a:t>说选择能力点原因</a:t>
            </a:r>
          </a:p>
        </p:txBody>
      </p:sp>
      <p:cxnSp>
        <p:nvCxnSpPr>
          <p:cNvPr id="12" name="直接连接符 11"/>
          <p:cNvCxnSpPr/>
          <p:nvPr userDrawn="1"/>
        </p:nvCxnSpPr>
        <p:spPr>
          <a:xfrm>
            <a:off x="6948722"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985635" y="70485"/>
            <a:ext cx="177863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a:solidFill>
                  <a:schemeClr val="bg1">
                    <a:lumMod val="50000"/>
                  </a:schemeClr>
                </a:solidFill>
                <a:latin typeface="inpin heiti" charset="-122"/>
                <a:ea typeface="inpin heiti" charset="-122"/>
              </a:rPr>
              <a:t>说能力点要求</a:t>
            </a: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说应用过程</a:t>
            </a:r>
            <a:endParaRPr lang="zh-CN" altLang="en-US" sz="2000" b="0" i="0" dirty="0">
              <a:solidFill>
                <a:schemeClr val="bg1">
                  <a:lumMod val="50000"/>
                </a:schemeClr>
              </a:solidFill>
              <a:latin typeface="inpin heiti" charset="-122"/>
              <a:ea typeface="inpin heiti"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说教学反思</a:t>
            </a:r>
            <a:endParaRPr lang="zh-CN" altLang="en-US" sz="2000" b="0" i="0" dirty="0">
              <a:solidFill>
                <a:schemeClr val="bg1">
                  <a:lumMod val="50000"/>
                </a:schemeClr>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260215" y="70485"/>
            <a:ext cx="285813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0000"/>
                </a:solidFill>
                <a:latin typeface="inpin heiti" charset="-122"/>
                <a:ea typeface="inpin heiti" charset="-122"/>
                <a:sym typeface="+mn-ea"/>
              </a:rPr>
              <a:t>说选择能力点原因</a:t>
            </a:r>
            <a:endParaRPr lang="zh-CN" altLang="en-US" sz="2400" b="0" i="0" dirty="0">
              <a:solidFill>
                <a:srgbClr val="FF0000"/>
              </a:solidFill>
              <a:latin typeface="inpin heiti" charset="-122"/>
              <a:ea typeface="inpin heiti" charset="-122"/>
              <a:sym typeface="+mn-ea"/>
            </a:endParaRPr>
          </a:p>
        </p:txBody>
      </p:sp>
      <p:cxnSp>
        <p:nvCxnSpPr>
          <p:cNvPr id="12" name="直接连接符 11"/>
          <p:cNvCxnSpPr/>
          <p:nvPr userDrawn="1"/>
        </p:nvCxnSpPr>
        <p:spPr>
          <a:xfrm>
            <a:off x="7003332" y="214754"/>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950075" y="70485"/>
            <a:ext cx="181419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inpin heiti" charset="-122"/>
                <a:ea typeface="inpin heiti" charset="-122"/>
                <a:sym typeface="+mn-ea"/>
              </a:rPr>
              <a:t>说能力点要求</a:t>
            </a:r>
            <a:endParaRPr lang="zh-CN" altLang="en-US" sz="2000" b="0" i="0" dirty="0">
              <a:solidFill>
                <a:schemeClr val="bg1">
                  <a:lumMod val="50000"/>
                </a:schemeClr>
              </a:solidFill>
              <a:latin typeface="inpin heiti" charset="-122"/>
              <a:ea typeface="inpin heiti"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inpin heiti" charset="-122"/>
                <a:ea typeface="inpin heiti" charset="-122"/>
                <a:sym typeface="+mn-ea"/>
              </a:rPr>
              <a:t>说应用过程</a:t>
            </a:r>
            <a:endParaRPr lang="zh-CN" altLang="en-US" sz="2000" b="0" i="0" dirty="0">
              <a:solidFill>
                <a:schemeClr val="bg1">
                  <a:lumMod val="50000"/>
                </a:schemeClr>
              </a:solidFill>
              <a:latin typeface="inpin heiti" charset="-122"/>
              <a:ea typeface="inpin heiti"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说教学反思</a:t>
            </a:r>
            <a:endParaRPr lang="zh-CN" altLang="en-US" sz="2000" b="0" i="0" dirty="0">
              <a:solidFill>
                <a:schemeClr val="bg1">
                  <a:lumMod val="50000"/>
                </a:schemeClr>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26230" y="51435"/>
            <a:ext cx="278066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inpin heiti" charset="-122"/>
                <a:ea typeface="inpin heiti" charset="-122"/>
                <a:sym typeface="+mn-ea"/>
              </a:rPr>
              <a:t>说选择能力点原因</a:t>
            </a:r>
            <a:endParaRPr lang="zh-CN" altLang="en-US" sz="2000" b="0" i="0" dirty="0">
              <a:solidFill>
                <a:schemeClr val="tx1"/>
              </a:solidFill>
              <a:latin typeface="inpin heiti" charset="-122"/>
              <a:ea typeface="inpin heiti" charset="-122"/>
              <a:sym typeface="+mn-ea"/>
            </a:endParaRPr>
          </a:p>
        </p:txBody>
      </p:sp>
      <p:cxnSp>
        <p:nvCxnSpPr>
          <p:cNvPr id="12" name="直接连接符 11"/>
          <p:cNvCxnSpPr/>
          <p:nvPr userDrawn="1"/>
        </p:nvCxnSpPr>
        <p:spPr>
          <a:xfrm>
            <a:off x="6707422" y="195704"/>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707505" y="50800"/>
            <a:ext cx="2171700"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rgbClr val="FF0000"/>
                </a:solidFill>
                <a:latin typeface="inpin heiti" charset="-122"/>
                <a:ea typeface="inpin heiti" charset="-122"/>
                <a:sym typeface="+mn-ea"/>
              </a:rPr>
              <a:t>说能力点要求</a:t>
            </a:r>
            <a:endParaRPr lang="zh-CN" altLang="en-US" sz="2400" b="0" i="0" dirty="0">
              <a:solidFill>
                <a:srgbClr val="FF0000"/>
              </a:solidFill>
              <a:latin typeface="inpin heiti" charset="-122"/>
              <a:ea typeface="inpin heiti" charset="-122"/>
              <a:sym typeface="+mn-ea"/>
            </a:endParaRPr>
          </a:p>
        </p:txBody>
      </p:sp>
      <p:sp>
        <p:nvSpPr>
          <p:cNvPr id="16" name="矩形 15"/>
          <p:cNvSpPr/>
          <p:nvPr userDrawn="1"/>
        </p:nvSpPr>
        <p:spPr>
          <a:xfrm>
            <a:off x="877816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inpin heiti" charset="-122"/>
                <a:ea typeface="inpin heiti" charset="-122"/>
                <a:sym typeface="+mn-ea"/>
              </a:rPr>
              <a:t>说应用过程</a:t>
            </a:r>
            <a:endParaRPr lang="zh-CN" altLang="en-US" sz="2000" b="0" i="0" dirty="0">
              <a:solidFill>
                <a:schemeClr val="bg1">
                  <a:lumMod val="50000"/>
                </a:schemeClr>
              </a:solidFill>
              <a:latin typeface="inpin heiti" charset="-122"/>
              <a:ea typeface="inpin heiti"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说教学反思</a:t>
            </a:r>
            <a:endParaRPr lang="zh-CN" altLang="en-US" sz="2000" b="0" i="0" dirty="0">
              <a:solidFill>
                <a:schemeClr val="bg1">
                  <a:lumMod val="50000"/>
                </a:schemeClr>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519295" y="341630"/>
            <a:ext cx="2599055" cy="412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inpin heiti" charset="-122"/>
                <a:ea typeface="inpin heiti" charset="-122"/>
                <a:sym typeface="+mn-ea"/>
              </a:rPr>
              <a:t>说选择能力点原因</a:t>
            </a:r>
            <a:endParaRPr lang="zh-CN" altLang="en-US" sz="2000" b="0" i="0" dirty="0">
              <a:solidFill>
                <a:schemeClr val="bg1">
                  <a:lumMod val="50000"/>
                </a:schemeClr>
              </a:solidFill>
              <a:latin typeface="inpin heiti" charset="-122"/>
              <a:ea typeface="inpin heiti" charset="-122"/>
            </a:endParaRPr>
          </a:p>
          <a:p>
            <a:pPr algn="ctr"/>
            <a:endParaRPr lang="zh-CN" altLang="en-US" sz="2000" b="0" i="0" dirty="0">
              <a:solidFill>
                <a:schemeClr val="bg1">
                  <a:lumMod val="50000"/>
                </a:schemeClr>
              </a:solidFill>
              <a:latin typeface="inpin heiti" charset="-122"/>
              <a:ea typeface="inpin heiti" charset="-122"/>
            </a:endParaRPr>
          </a:p>
        </p:txBody>
      </p:sp>
      <p:cxnSp>
        <p:nvCxnSpPr>
          <p:cNvPr id="12" name="直接连接符 11"/>
          <p:cNvCxnSpPr/>
          <p:nvPr userDrawn="1"/>
        </p:nvCxnSpPr>
        <p:spPr>
          <a:xfrm>
            <a:off x="6913162" y="21411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906895" y="50800"/>
            <a:ext cx="185737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inpin heiti" charset="-122"/>
                <a:ea typeface="inpin heiti" charset="-122"/>
                <a:sym typeface="+mn-ea"/>
              </a:rPr>
              <a:t>说能力点要求</a:t>
            </a:r>
            <a:endParaRPr lang="zh-CN" altLang="en-US" sz="2000" b="0" i="0" dirty="0">
              <a:solidFill>
                <a:schemeClr val="bg1">
                  <a:lumMod val="50000"/>
                </a:schemeClr>
              </a:solidFill>
              <a:latin typeface="inpin heiti" charset="-122"/>
              <a:ea typeface="inpin heiti" charset="-122"/>
            </a:endParaRPr>
          </a:p>
        </p:txBody>
      </p:sp>
      <p:sp>
        <p:nvSpPr>
          <p:cNvPr id="16" name="矩形 15"/>
          <p:cNvSpPr/>
          <p:nvPr userDrawn="1"/>
        </p:nvSpPr>
        <p:spPr>
          <a:xfrm>
            <a:off x="8699500" y="70485"/>
            <a:ext cx="1724660"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0" i="0" dirty="0" smtClean="0">
                <a:solidFill>
                  <a:srgbClr val="C00000"/>
                </a:solidFill>
                <a:latin typeface="inpin heiti" charset="-122"/>
                <a:ea typeface="inpin heiti" charset="-122"/>
              </a:rPr>
              <a:t>说应用过程</a:t>
            </a:r>
            <a:endParaRPr lang="zh-CN" altLang="en-US" sz="2400" b="0" i="0" dirty="0">
              <a:solidFill>
                <a:srgbClr val="C00000"/>
              </a:solidFill>
              <a:latin typeface="inpin heiti" charset="-122"/>
              <a:ea typeface="inpin heiti"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说教学反思</a:t>
            </a:r>
            <a:endParaRPr lang="zh-CN" altLang="en-US" sz="2000" b="0" i="0" dirty="0">
              <a:solidFill>
                <a:schemeClr val="bg1">
                  <a:lumMod val="50000"/>
                </a:schemeClr>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429125" y="50800"/>
            <a:ext cx="2435860"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说选择能力点原因</a:t>
            </a:r>
            <a:endParaRPr lang="zh-CN" altLang="en-US" sz="2000" b="0" i="0" dirty="0">
              <a:solidFill>
                <a:schemeClr val="bg1">
                  <a:lumMod val="50000"/>
                </a:schemeClr>
              </a:solidFill>
              <a:latin typeface="inpin heiti" charset="-122"/>
              <a:ea typeface="inpin heiti" charset="-122"/>
            </a:endParaRPr>
          </a:p>
        </p:txBody>
      </p:sp>
      <p:cxnSp>
        <p:nvCxnSpPr>
          <p:cNvPr id="12" name="直接连接符 11"/>
          <p:cNvCxnSpPr/>
          <p:nvPr userDrawn="1"/>
        </p:nvCxnSpPr>
        <p:spPr>
          <a:xfrm>
            <a:off x="6865537" y="21538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32136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6991889" y="70976"/>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说能力要求</a:t>
            </a:r>
            <a:endParaRPr lang="zh-CN" altLang="en-US" sz="2000" b="0" i="0" dirty="0">
              <a:solidFill>
                <a:schemeClr val="bg1">
                  <a:lumMod val="50000"/>
                </a:schemeClr>
              </a:solidFill>
              <a:latin typeface="inpin heiti" charset="-122"/>
              <a:ea typeface="inpin heiti" charset="-122"/>
            </a:endParaRPr>
          </a:p>
        </p:txBody>
      </p:sp>
      <p:sp>
        <p:nvSpPr>
          <p:cNvPr id="16" name="矩形 15"/>
          <p:cNvSpPr/>
          <p:nvPr userDrawn="1"/>
        </p:nvSpPr>
        <p:spPr>
          <a:xfrm>
            <a:off x="8728000" y="5129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i="0" dirty="0" smtClean="0">
                <a:solidFill>
                  <a:schemeClr val="bg1">
                    <a:lumMod val="50000"/>
                  </a:schemeClr>
                </a:solidFill>
                <a:latin typeface="inpin heiti" charset="-122"/>
                <a:ea typeface="inpin heiti" charset="-122"/>
              </a:rPr>
              <a:t>说应用过程</a:t>
            </a:r>
            <a:endParaRPr lang="zh-CN" altLang="en-US" sz="2000" b="0" i="0" dirty="0">
              <a:solidFill>
                <a:schemeClr val="bg1">
                  <a:lumMod val="50000"/>
                </a:schemeClr>
              </a:solidFill>
              <a:latin typeface="inpin heiti" charset="-122"/>
              <a:ea typeface="inpin heiti" charset="-122"/>
            </a:endParaRPr>
          </a:p>
        </p:txBody>
      </p:sp>
      <p:sp>
        <p:nvSpPr>
          <p:cNvPr id="17" name="矩形 16"/>
          <p:cNvSpPr/>
          <p:nvPr userDrawn="1"/>
        </p:nvSpPr>
        <p:spPr>
          <a:xfrm>
            <a:off x="10321290" y="50800"/>
            <a:ext cx="1717675"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0" i="0" dirty="0" smtClean="0">
                <a:solidFill>
                  <a:srgbClr val="C00000"/>
                </a:solidFill>
                <a:latin typeface="inpin heiti" charset="-122"/>
                <a:ea typeface="inpin heiti" charset="-122"/>
              </a:rPr>
              <a:t>说教学反思</a:t>
            </a:r>
            <a:endParaRPr lang="zh-CN" altLang="en-US" sz="2400" b="0" i="0" dirty="0">
              <a:solidFill>
                <a:srgbClr val="C00000"/>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0" y="246743"/>
            <a:ext cx="3164114" cy="435428"/>
            <a:chOff x="0" y="246743"/>
            <a:chExt cx="3164114" cy="435428"/>
          </a:xfrm>
        </p:grpSpPr>
        <p:sp>
          <p:nvSpPr>
            <p:cNvPr id="8" name="矩形 7"/>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9" name="矩形 8"/>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0" name="矩形 9"/>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1" name="矩形 10"/>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2" name="矩形 11"/>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grpSp>
      <p:grpSp>
        <p:nvGrpSpPr>
          <p:cNvPr id="13" name="组合 12"/>
          <p:cNvGrpSpPr/>
          <p:nvPr userDrawn="1"/>
        </p:nvGrpSpPr>
        <p:grpSpPr>
          <a:xfrm>
            <a:off x="9027886" y="6241143"/>
            <a:ext cx="3164114" cy="435428"/>
            <a:chOff x="0" y="246743"/>
            <a:chExt cx="3164114" cy="435428"/>
          </a:xfrm>
        </p:grpSpPr>
        <p:sp>
          <p:nvSpPr>
            <p:cNvPr id="14" name="矩形 13"/>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5" name="矩形 14"/>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6" name="矩形 15"/>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7" name="矩形 16"/>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
          <p:nvSpPr>
            <p:cNvPr id="18" name="矩形 17"/>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rgbClr val="F5F5F5"/>
          </a:fgClr>
          <a:bgClr>
            <a:schemeClr val="bg1"/>
          </a:bgClr>
        </a:patt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26894" y="653520"/>
            <a:ext cx="12204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rot="13450455">
            <a:off x="11576089" y="5919864"/>
            <a:ext cx="661486" cy="1681192"/>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grpSp>
      <p:grpSp>
        <p:nvGrpSpPr>
          <p:cNvPr id="12" name="组合 11"/>
          <p:cNvGrpSpPr/>
          <p:nvPr userDrawn="1"/>
        </p:nvGrpSpPr>
        <p:grpSpPr>
          <a:xfrm rot="2731254">
            <a:off x="345961" y="-360456"/>
            <a:ext cx="566181" cy="1611645"/>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grpSp>
      <p:grpSp>
        <p:nvGrpSpPr>
          <p:cNvPr id="16" name="组合 15"/>
          <p:cNvGrpSpPr/>
          <p:nvPr userDrawn="1"/>
        </p:nvGrpSpPr>
        <p:grpSpPr>
          <a:xfrm rot="23880000" flipV="1">
            <a:off x="98385" y="-35479"/>
            <a:ext cx="212642" cy="605290"/>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grpSp>
      <p:grpSp>
        <p:nvGrpSpPr>
          <p:cNvPr id="24" name="组合 23"/>
          <p:cNvGrpSpPr/>
          <p:nvPr userDrawn="1"/>
        </p:nvGrpSpPr>
        <p:grpSpPr>
          <a:xfrm rot="19500000" flipH="1" flipV="1">
            <a:off x="12018559" y="388800"/>
            <a:ext cx="212642" cy="605290"/>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i="0" dirty="0">
                <a:latin typeface="inpin heiti" charset="-122"/>
                <a:ea typeface="inpin heiti"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image" Target="../media/image10.jpeg"/><Relationship Id="rId17" Type="http://schemas.openxmlformats.org/officeDocument/2006/relationships/image" Target="../media/image15.jpeg"/><Relationship Id="rId2" Type="http://schemas.openxmlformats.org/officeDocument/2006/relationships/notesSlide" Target="../notesSlides/notesSlide1.xml"/><Relationship Id="rId16"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5" Type="http://schemas.openxmlformats.org/officeDocument/2006/relationships/image" Target="../media/image1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image" Target="../media/image10.jpeg"/><Relationship Id="rId17" Type="http://schemas.openxmlformats.org/officeDocument/2006/relationships/image" Target="../media/image15.jpeg"/><Relationship Id="rId2" Type="http://schemas.openxmlformats.org/officeDocument/2006/relationships/notesSlide" Target="../notesSlides/notesSlide2.xml"/><Relationship Id="rId16"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5" Type="http://schemas.openxmlformats.org/officeDocument/2006/relationships/image" Target="../media/image1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2.xml"/><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613101" y="3648395"/>
            <a:ext cx="4983480" cy="922020"/>
          </a:xfrm>
          <a:prstGeom prst="rect">
            <a:avLst/>
          </a:prstGeom>
          <a:noFill/>
        </p:spPr>
        <p:txBody>
          <a:bodyPr wrap="none" rtlCol="0">
            <a:spAutoFit/>
          </a:bodyPr>
          <a:lstStyle/>
          <a:p>
            <a:pPr algn="l"/>
            <a:r>
              <a:rPr lang="zh-CN" sz="5400" dirty="0" smtClean="0">
                <a:solidFill>
                  <a:srgbClr val="319095"/>
                </a:solidFill>
                <a:latin typeface="方正粗黑宋简体" panose="02000000000000000000" charset="-122"/>
                <a:ea typeface="方正粗黑宋简体" panose="02000000000000000000" charset="-122"/>
                <a:sym typeface="+mn-ea"/>
              </a:rPr>
              <a:t>教师微能力展示</a:t>
            </a:r>
            <a:endParaRPr lang="zh-CN" altLang="zh-CN" sz="5400" dirty="0" smtClean="0">
              <a:solidFill>
                <a:srgbClr val="319095"/>
              </a:solidFill>
              <a:latin typeface="方正粗黑宋简体" panose="02000000000000000000" charset="-122"/>
              <a:ea typeface="方正粗黑宋简体" panose="02000000000000000000" charset="-122"/>
              <a:sym typeface="+mn-ea"/>
            </a:endParaRPr>
          </a:p>
        </p:txBody>
      </p:sp>
      <p:grpSp>
        <p:nvGrpSpPr>
          <p:cNvPr id="54" name="组合 53"/>
          <p:cNvGrpSpPr/>
          <p:nvPr/>
        </p:nvGrpSpPr>
        <p:grpSpPr>
          <a:xfrm>
            <a:off x="3110827" y="3514287"/>
            <a:ext cx="406107" cy="1155987"/>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nvGrpSpPr>
          <p:cNvPr id="53" name="组合 52"/>
          <p:cNvGrpSpPr/>
          <p:nvPr/>
        </p:nvGrpSpPr>
        <p:grpSpPr>
          <a:xfrm rot="6543834">
            <a:off x="8267047" y="2950734"/>
            <a:ext cx="406107" cy="1155987"/>
            <a:chOff x="11762339" y="3746221"/>
            <a:chExt cx="406107" cy="1155987"/>
          </a:xfrm>
        </p:grpSpPr>
        <p:sp>
          <p:nvSpPr>
            <p:cNvPr id="50"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1"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2"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sp>
        <p:nvSpPr>
          <p:cNvPr id="62" name="文本框 61"/>
          <p:cNvSpPr txBox="1"/>
          <p:nvPr/>
        </p:nvSpPr>
        <p:spPr>
          <a:xfrm>
            <a:off x="3769699" y="4612365"/>
            <a:ext cx="7195820" cy="1322070"/>
          </a:xfrm>
          <a:prstGeom prst="rect">
            <a:avLst/>
          </a:prstGeom>
          <a:noFill/>
        </p:spPr>
        <p:txBody>
          <a:bodyPr wrap="none" rtlCol="0">
            <a:spAutoFit/>
          </a:bodyPr>
          <a:lstStyle/>
          <a:p>
            <a:pPr algn="ctr"/>
            <a:r>
              <a:rPr lang="en-US" altLang="zh-CN" sz="2000" dirty="0" smtClean="0">
                <a:solidFill>
                  <a:schemeClr val="tx2"/>
                </a:solidFill>
                <a:latin typeface="inpin heiti" charset="-122"/>
                <a:ea typeface="inpin heiti" charset="-122"/>
                <a:sym typeface="+mn-ea"/>
              </a:rPr>
              <a:t>以</a:t>
            </a:r>
            <a:r>
              <a:rPr lang="en-US" altLang="zh-CN" sz="2000" b="1" dirty="0" smtClean="0">
                <a:solidFill>
                  <a:schemeClr val="tx2"/>
                </a:solidFill>
                <a:latin typeface="inpin heiti" charset="-122"/>
                <a:ea typeface="inpin heiti" charset="-122"/>
                <a:sym typeface="+mn-ea"/>
              </a:rPr>
              <a:t>《</a:t>
            </a:r>
            <a:r>
              <a:rPr lang="zh-CN" altLang="en-US" sz="2000" b="1" dirty="0" smtClean="0">
                <a:solidFill>
                  <a:schemeClr val="tx2"/>
                </a:solidFill>
                <a:latin typeface="inpin heiti" charset="-122"/>
                <a:ea typeface="inpin heiti" charset="-122"/>
                <a:sym typeface="+mn-ea"/>
              </a:rPr>
              <a:t>明清时期统一多民族国家的巩固与潜伏的危机</a:t>
            </a:r>
            <a:r>
              <a:rPr lang="en-US" altLang="zh-CN" sz="2000" b="1" dirty="0" smtClean="0">
                <a:solidFill>
                  <a:schemeClr val="tx2"/>
                </a:solidFill>
                <a:latin typeface="inpin heiti" charset="-122"/>
                <a:ea typeface="inpin heiti" charset="-122"/>
                <a:sym typeface="+mn-ea"/>
              </a:rPr>
              <a:t>》</a:t>
            </a:r>
            <a:r>
              <a:rPr lang="en-US" altLang="zh-CN" sz="2000" dirty="0" smtClean="0">
                <a:solidFill>
                  <a:schemeClr val="tx2"/>
                </a:solidFill>
                <a:latin typeface="inpin heiti" charset="-122"/>
                <a:ea typeface="inpin heiti" charset="-122"/>
                <a:sym typeface="+mn-ea"/>
              </a:rPr>
              <a:t>一课为例|</a:t>
            </a:r>
          </a:p>
          <a:p>
            <a:pPr algn="ctr"/>
            <a:r>
              <a:rPr lang="en-US" altLang="zh-CN" sz="2000" dirty="0" smtClean="0">
                <a:solidFill>
                  <a:schemeClr val="tx2"/>
                </a:solidFill>
                <a:latin typeface="inpin heiti" charset="-122"/>
                <a:ea typeface="inpin heiti" charset="-122"/>
                <a:sym typeface="+mn-ea"/>
              </a:rPr>
              <a:t>                                  </a:t>
            </a:r>
            <a:endParaRPr lang="zh-CN" altLang="en-US" sz="2000" dirty="0" smtClean="0">
              <a:solidFill>
                <a:schemeClr val="tx2"/>
              </a:solidFill>
              <a:latin typeface="inpin heiti" charset="-122"/>
              <a:ea typeface="inpin heiti" charset="-122"/>
              <a:sym typeface="+mn-ea"/>
            </a:endParaRPr>
          </a:p>
          <a:p>
            <a:pPr algn="ctr"/>
            <a:r>
              <a:rPr lang="zh-CN" altLang="en-US" sz="2000" dirty="0" smtClean="0">
                <a:solidFill>
                  <a:schemeClr val="tx2"/>
                </a:solidFill>
                <a:latin typeface="inpin heiti" charset="-122"/>
                <a:ea typeface="inpin heiti" charset="-122"/>
                <a:sym typeface="+mn-ea"/>
              </a:rPr>
              <a:t>黑河市职业技术教育中心学校 </a:t>
            </a:r>
            <a:r>
              <a:rPr lang="en-US" altLang="zh-CN" sz="2000" dirty="0" smtClean="0">
                <a:solidFill>
                  <a:schemeClr val="tx2"/>
                </a:solidFill>
                <a:latin typeface="inpin heiti" charset="-122"/>
                <a:ea typeface="inpin heiti" charset="-122"/>
                <a:sym typeface="+mn-ea"/>
              </a:rPr>
              <a:t>|</a:t>
            </a:r>
          </a:p>
          <a:p>
            <a:pPr algn="ctr"/>
            <a:r>
              <a:rPr lang="zh-CN" altLang="en-US" sz="2000" dirty="0" smtClean="0">
                <a:solidFill>
                  <a:schemeClr val="tx2"/>
                </a:solidFill>
                <a:latin typeface="inpin heiti" charset="-122"/>
                <a:ea typeface="inpin heiti" charset="-122"/>
                <a:sym typeface="+mn-ea"/>
              </a:rPr>
              <a:t>石磊</a:t>
            </a:r>
            <a:endParaRPr lang="zh-CN" altLang="en-US" sz="2000" dirty="0">
              <a:solidFill>
                <a:schemeClr val="tx2"/>
              </a:solidFill>
              <a:latin typeface="inpin heiti" charset="-122"/>
              <a:ea typeface="inpin heiti" charset="-122"/>
            </a:endParaRPr>
          </a:p>
        </p:txBody>
      </p:sp>
      <p:sp>
        <p:nvSpPr>
          <p:cNvPr id="10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blipFill dpi="0" rotWithShape="1">
            <a:blip r:embed="rId3"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blipFill dpi="0" rotWithShape="1">
            <a:blip r:embed="rId4"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blipFill dpi="0" rotWithShape="1">
            <a:blip r:embed="rId5"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blipFill dpi="0" rotWithShape="1">
            <a:blip r:embed="rId6"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4"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9" name="Freeform 6"/>
          <p:cNvSpPr/>
          <p:nvPr/>
        </p:nvSpPr>
        <p:spPr bwMode="auto">
          <a:xfrm>
            <a:off x="397271" y="2620177"/>
            <a:ext cx="1164437" cy="1536377"/>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 name="Freeform 7"/>
          <p:cNvSpPr/>
          <p:nvPr/>
        </p:nvSpPr>
        <p:spPr bwMode="auto">
          <a:xfrm>
            <a:off x="8629" y="3781343"/>
            <a:ext cx="811532" cy="648092"/>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 name="Freeform 8"/>
          <p:cNvSpPr/>
          <p:nvPr/>
        </p:nvSpPr>
        <p:spPr bwMode="auto">
          <a:xfrm>
            <a:off x="1561708" y="2620177"/>
            <a:ext cx="1588816" cy="1127055"/>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blipFill dpi="0" rotWithShape="1">
            <a:blip r:embed="rId7"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2" name="Freeform 9"/>
          <p:cNvSpPr/>
          <p:nvPr/>
        </p:nvSpPr>
        <p:spPr bwMode="auto">
          <a:xfrm>
            <a:off x="8629" y="2004775"/>
            <a:ext cx="388642" cy="1161165"/>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blipFill dpi="0" rotWithShape="1">
            <a:blip r:embed="rId8"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3" name="Freeform 10"/>
          <p:cNvSpPr/>
          <p:nvPr/>
        </p:nvSpPr>
        <p:spPr bwMode="auto">
          <a:xfrm>
            <a:off x="714438" y="24967"/>
            <a:ext cx="1588816" cy="1092945"/>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4" name="Freeform 11"/>
          <p:cNvSpPr/>
          <p:nvPr/>
        </p:nvSpPr>
        <p:spPr bwMode="auto">
          <a:xfrm>
            <a:off x="8629" y="400178"/>
            <a:ext cx="1130189" cy="1502267"/>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blipFill dpi="0" rotWithShape="1">
            <a:blip r:embed="rId9"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5" name="Freeform 12"/>
          <p:cNvSpPr/>
          <p:nvPr/>
        </p:nvSpPr>
        <p:spPr bwMode="auto">
          <a:xfrm>
            <a:off x="1561708" y="2210856"/>
            <a:ext cx="1588816" cy="1127055"/>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6" name="Freeform 13"/>
          <p:cNvSpPr/>
          <p:nvPr/>
        </p:nvSpPr>
        <p:spPr bwMode="auto">
          <a:xfrm>
            <a:off x="1138818" y="1117912"/>
            <a:ext cx="1164437" cy="1502267"/>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blipFill dpi="0" rotWithShape="1">
            <a:blip r:embed="rId10"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9" name="Freeform 16"/>
          <p:cNvSpPr/>
          <p:nvPr/>
        </p:nvSpPr>
        <p:spPr bwMode="auto">
          <a:xfrm>
            <a:off x="3892070" y="1390793"/>
            <a:ext cx="1128699" cy="1536377"/>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blipFill dpi="0" rotWithShape="1">
            <a:blip r:embed="rId11"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0" name="Freeform 17"/>
          <p:cNvSpPr/>
          <p:nvPr/>
        </p:nvSpPr>
        <p:spPr bwMode="auto">
          <a:xfrm>
            <a:off x="2726145" y="707169"/>
            <a:ext cx="1165926" cy="1503687"/>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1" name="Freeform 18"/>
          <p:cNvSpPr/>
          <p:nvPr/>
        </p:nvSpPr>
        <p:spPr bwMode="auto">
          <a:xfrm>
            <a:off x="1880365" y="24967"/>
            <a:ext cx="1587327" cy="1092945"/>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blipFill dpi="0" rotWithShape="1">
            <a:blip r:embed="rId12"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2" name="Freeform 19"/>
          <p:cNvSpPr/>
          <p:nvPr/>
        </p:nvSpPr>
        <p:spPr bwMode="auto">
          <a:xfrm>
            <a:off x="2726145" y="2210856"/>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3" name="Freeform 20"/>
          <p:cNvSpPr/>
          <p:nvPr/>
        </p:nvSpPr>
        <p:spPr bwMode="auto">
          <a:xfrm>
            <a:off x="1950349" y="24967"/>
            <a:ext cx="1517342" cy="682202"/>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4" name="Freeform 21"/>
          <p:cNvSpPr/>
          <p:nvPr/>
        </p:nvSpPr>
        <p:spPr bwMode="auto">
          <a:xfrm>
            <a:off x="3467691" y="24967"/>
            <a:ext cx="1164437" cy="682202"/>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blipFill dpi="0" rotWithShape="1">
            <a:blip r:embed="rId13"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5" name="Freeform 22"/>
          <p:cNvSpPr/>
          <p:nvPr/>
        </p:nvSpPr>
        <p:spPr bwMode="auto">
          <a:xfrm>
            <a:off x="4632128" y="24967"/>
            <a:ext cx="1060203" cy="1365826"/>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6" name="Freeform 23"/>
          <p:cNvSpPr/>
          <p:nvPr/>
        </p:nvSpPr>
        <p:spPr bwMode="auto">
          <a:xfrm>
            <a:off x="5020769" y="981471"/>
            <a:ext cx="1588816" cy="1127055"/>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blipFill dpi="0" rotWithShape="1">
            <a:blip r:embed="rId14"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7" name="Freeform 24"/>
          <p:cNvSpPr/>
          <p:nvPr/>
        </p:nvSpPr>
        <p:spPr bwMode="auto">
          <a:xfrm>
            <a:off x="6185206" y="981471"/>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8" name="Freeform 25"/>
          <p:cNvSpPr/>
          <p:nvPr/>
        </p:nvSpPr>
        <p:spPr bwMode="auto">
          <a:xfrm>
            <a:off x="8515569" y="19551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9" name="Freeform 26"/>
          <p:cNvSpPr/>
          <p:nvPr/>
        </p:nvSpPr>
        <p:spPr bwMode="auto">
          <a:xfrm>
            <a:off x="6185206" y="24967"/>
            <a:ext cx="1165926" cy="956505"/>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blipFill dpi="0" rotWithShape="1">
            <a:blip r:embed="rId15"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0" name="Freeform 27"/>
          <p:cNvSpPr/>
          <p:nvPr/>
        </p:nvSpPr>
        <p:spPr bwMode="auto">
          <a:xfrm>
            <a:off x="7351132" y="195517"/>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blipFill dpi="0" rotWithShape="1">
            <a:blip r:embed="rId16"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2" name="Freeform 29"/>
          <p:cNvSpPr/>
          <p:nvPr/>
        </p:nvSpPr>
        <p:spPr bwMode="auto">
          <a:xfrm>
            <a:off x="9751480" y="24967"/>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blipFill dpi="0" rotWithShape="1">
            <a:blip r:embed="rId17"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3" name="Freeform 30"/>
          <p:cNvSpPr/>
          <p:nvPr/>
        </p:nvSpPr>
        <p:spPr bwMode="auto">
          <a:xfrm>
            <a:off x="11091625" y="24967"/>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5" name="Freeform 30"/>
          <p:cNvSpPr/>
          <p:nvPr/>
        </p:nvSpPr>
        <p:spPr bwMode="auto">
          <a:xfrm rot="18373820">
            <a:off x="261557" y="-309067"/>
            <a:ext cx="370997" cy="82495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6" name="Freeform 26"/>
          <p:cNvSpPr/>
          <p:nvPr/>
        </p:nvSpPr>
        <p:spPr bwMode="auto">
          <a:xfrm>
            <a:off x="8514079" y="-20839"/>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grpId="0" nodeType="withEffect">
                                  <p:stCondLst>
                                    <p:cond delay="25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111"/>
                                        </p:tgtEl>
                                        <p:attrNameLst>
                                          <p:attrName>style.visibility</p:attrName>
                                        </p:attrNameLst>
                                      </p:cBhvr>
                                      <p:to>
                                        <p:strVal val="visible"/>
                                      </p:to>
                                    </p:set>
                                    <p:animEffect transition="in" filter="fade">
                                      <p:cBhvr>
                                        <p:cTn id="43" dur="500"/>
                                        <p:tgtEl>
                                          <p:spTgt spid="1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10" presetClass="entr" presetSubtype="0" fill="hold" grpId="0" nodeType="withEffect">
                                  <p:stCondLst>
                                    <p:cond delay="750"/>
                                  </p:stCondLst>
                                  <p:childTnLst>
                                    <p:set>
                                      <p:cBhvr>
                                        <p:cTn id="48" dur="1" fill="hold">
                                          <p:stCondLst>
                                            <p:cond delay="0"/>
                                          </p:stCondLst>
                                        </p:cTn>
                                        <p:tgtEl>
                                          <p:spTgt spid="110"/>
                                        </p:tgtEl>
                                        <p:attrNameLst>
                                          <p:attrName>style.visibility</p:attrName>
                                        </p:attrNameLst>
                                      </p:cBhvr>
                                      <p:to>
                                        <p:strVal val="visible"/>
                                      </p:to>
                                    </p:set>
                                    <p:animEffect transition="in" filter="fade">
                                      <p:cBhvr>
                                        <p:cTn id="49" dur="500"/>
                                        <p:tgtEl>
                                          <p:spTgt spid="110"/>
                                        </p:tgtEl>
                                      </p:cBhvr>
                                    </p:animEffect>
                                  </p:childTnLst>
                                </p:cTn>
                              </p:par>
                            </p:childTnLst>
                          </p:cTn>
                        </p:par>
                        <p:par>
                          <p:cTn id="50" fill="hold">
                            <p:stCondLst>
                              <p:cond delay="1250"/>
                            </p:stCondLst>
                            <p:childTnLst>
                              <p:par>
                                <p:cTn id="51" presetID="45"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300"/>
                                        <p:tgtEl>
                                          <p:spTgt spid="14"/>
                                        </p:tgtEl>
                                      </p:cBhvr>
                                    </p:animEffect>
                                    <p:anim calcmode="lin" valueType="num">
                                      <p:cBhvr>
                                        <p:cTn id="54" dur="300" fill="hold"/>
                                        <p:tgtEl>
                                          <p:spTgt spid="14"/>
                                        </p:tgtEl>
                                        <p:attrNameLst>
                                          <p:attrName>ppt_w</p:attrName>
                                        </p:attrNameLst>
                                      </p:cBhvr>
                                      <p:tavLst>
                                        <p:tav tm="0" fmla="#ppt_w*sin(2.5*pi*$)">
                                          <p:val>
                                            <p:fltVal val="0"/>
                                          </p:val>
                                        </p:tav>
                                        <p:tav tm="100000">
                                          <p:val>
                                            <p:fltVal val="1"/>
                                          </p:val>
                                        </p:tav>
                                      </p:tavLst>
                                    </p:anim>
                                    <p:anim calcmode="lin" valueType="num">
                                      <p:cBhvr>
                                        <p:cTn id="55" dur="300" fill="hold"/>
                                        <p:tgtEl>
                                          <p:spTgt spid="14"/>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300"/>
                                        <p:tgtEl>
                                          <p:spTgt spid="11"/>
                                        </p:tgtEl>
                                      </p:cBhvr>
                                    </p:animEffect>
                                    <p:anim calcmode="lin" valueType="num">
                                      <p:cBhvr>
                                        <p:cTn id="59" dur="300" fill="hold"/>
                                        <p:tgtEl>
                                          <p:spTgt spid="11"/>
                                        </p:tgtEl>
                                        <p:attrNameLst>
                                          <p:attrName>ppt_w</p:attrName>
                                        </p:attrNameLst>
                                      </p:cBhvr>
                                      <p:tavLst>
                                        <p:tav tm="0" fmla="#ppt_w*sin(2.5*pi*$)">
                                          <p:val>
                                            <p:fltVal val="0"/>
                                          </p:val>
                                        </p:tav>
                                        <p:tav tm="100000">
                                          <p:val>
                                            <p:fltVal val="1"/>
                                          </p:val>
                                        </p:tav>
                                      </p:tavLst>
                                    </p:anim>
                                    <p:anim calcmode="lin" valueType="num">
                                      <p:cBhvr>
                                        <p:cTn id="60" dur="300" fill="hold"/>
                                        <p:tgtEl>
                                          <p:spTgt spid="11"/>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300"/>
                                        <p:tgtEl>
                                          <p:spTgt spid="26"/>
                                        </p:tgtEl>
                                      </p:cBhvr>
                                    </p:animEffect>
                                    <p:anim calcmode="lin" valueType="num">
                                      <p:cBhvr>
                                        <p:cTn id="64" dur="300" fill="hold"/>
                                        <p:tgtEl>
                                          <p:spTgt spid="26"/>
                                        </p:tgtEl>
                                        <p:attrNameLst>
                                          <p:attrName>ppt_w</p:attrName>
                                        </p:attrNameLst>
                                      </p:cBhvr>
                                      <p:tavLst>
                                        <p:tav tm="0" fmla="#ppt_w*sin(2.5*pi*$)">
                                          <p:val>
                                            <p:fltVal val="0"/>
                                          </p:val>
                                        </p:tav>
                                        <p:tav tm="100000">
                                          <p:val>
                                            <p:fltVal val="1"/>
                                          </p:val>
                                        </p:tav>
                                      </p:tavLst>
                                    </p:anim>
                                    <p:anim calcmode="lin" valueType="num">
                                      <p:cBhvr>
                                        <p:cTn id="65" dur="300" fill="hold"/>
                                        <p:tgtEl>
                                          <p:spTgt spid="26"/>
                                        </p:tgtEl>
                                        <p:attrNameLst>
                                          <p:attrName>ppt_h</p:attrName>
                                        </p:attrNameLst>
                                      </p:cBhvr>
                                      <p:tavLst>
                                        <p:tav tm="0">
                                          <p:val>
                                            <p:strVal val="#ppt_h"/>
                                          </p:val>
                                        </p:tav>
                                        <p:tav tm="100000">
                                          <p:val>
                                            <p:strVal val="#ppt_h"/>
                                          </p:val>
                                        </p:tav>
                                      </p:tavLst>
                                    </p:anim>
                                  </p:childTnLst>
                                </p:cTn>
                              </p:par>
                              <p:par>
                                <p:cTn id="66" presetID="45" presetClass="entr" presetSubtype="0" fill="hold" grpId="0" nodeType="withEffect">
                                  <p:stCondLst>
                                    <p:cond delay="150"/>
                                  </p:stCondLst>
                                  <p:childTnLst>
                                    <p:set>
                                      <p:cBhvr>
                                        <p:cTn id="67" dur="1" fill="hold">
                                          <p:stCondLst>
                                            <p:cond delay="0"/>
                                          </p:stCondLst>
                                        </p:cTn>
                                        <p:tgtEl>
                                          <p:spTgt spid="108"/>
                                        </p:tgtEl>
                                        <p:attrNameLst>
                                          <p:attrName>style.visibility</p:attrName>
                                        </p:attrNameLst>
                                      </p:cBhvr>
                                      <p:to>
                                        <p:strVal val="visible"/>
                                      </p:to>
                                    </p:set>
                                    <p:animEffect transition="in" filter="fade">
                                      <p:cBhvr>
                                        <p:cTn id="68" dur="300"/>
                                        <p:tgtEl>
                                          <p:spTgt spid="108"/>
                                        </p:tgtEl>
                                      </p:cBhvr>
                                    </p:animEffect>
                                    <p:anim calcmode="lin" valueType="num">
                                      <p:cBhvr>
                                        <p:cTn id="69" dur="300" fill="hold"/>
                                        <p:tgtEl>
                                          <p:spTgt spid="108"/>
                                        </p:tgtEl>
                                        <p:attrNameLst>
                                          <p:attrName>ppt_w</p:attrName>
                                        </p:attrNameLst>
                                      </p:cBhvr>
                                      <p:tavLst>
                                        <p:tav tm="0" fmla="#ppt_w*sin(2.5*pi*$)">
                                          <p:val>
                                            <p:fltVal val="0"/>
                                          </p:val>
                                        </p:tav>
                                        <p:tav tm="100000">
                                          <p:val>
                                            <p:fltVal val="1"/>
                                          </p:val>
                                        </p:tav>
                                      </p:tavLst>
                                    </p:anim>
                                    <p:anim calcmode="lin" valueType="num">
                                      <p:cBhvr>
                                        <p:cTn id="70" dur="300" fill="hold"/>
                                        <p:tgtEl>
                                          <p:spTgt spid="108"/>
                                        </p:tgtEl>
                                        <p:attrNameLst>
                                          <p:attrName>ppt_h</p:attrName>
                                        </p:attrNameLst>
                                      </p:cBhvr>
                                      <p:tavLst>
                                        <p:tav tm="0">
                                          <p:val>
                                            <p:strVal val="#ppt_h"/>
                                          </p:val>
                                        </p:tav>
                                        <p:tav tm="100000">
                                          <p:val>
                                            <p:strVal val="#ppt_h"/>
                                          </p:val>
                                        </p:tav>
                                      </p:tavLst>
                                    </p:anim>
                                  </p:childTnLst>
                                </p:cTn>
                              </p:par>
                            </p:childTnLst>
                          </p:cTn>
                        </p:par>
                        <p:par>
                          <p:cTn id="71" fill="hold">
                            <p:stCondLst>
                              <p:cond delay="1700"/>
                            </p:stCondLst>
                            <p:childTnLst>
                              <p:par>
                                <p:cTn id="72" presetID="23" presetClass="entr" presetSubtype="528" fill="hold" grpId="0" nodeType="afterEffect">
                                  <p:stCondLst>
                                    <p:cond delay="0"/>
                                  </p:stCondLst>
                                  <p:iterate type="lt">
                                    <p:tmPct val="10000"/>
                                  </p:iterate>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 calcmode="lin" valueType="num">
                                      <p:cBhvr>
                                        <p:cTn id="76" dur="500" fill="hold"/>
                                        <p:tgtEl>
                                          <p:spTgt spid="40"/>
                                        </p:tgtEl>
                                        <p:attrNameLst>
                                          <p:attrName>ppt_x</p:attrName>
                                        </p:attrNameLst>
                                      </p:cBhvr>
                                      <p:tavLst>
                                        <p:tav tm="0">
                                          <p:val>
                                            <p:fltVal val="0.5"/>
                                          </p:val>
                                        </p:tav>
                                        <p:tav tm="100000">
                                          <p:val>
                                            <p:strVal val="#ppt_x"/>
                                          </p:val>
                                        </p:tav>
                                      </p:tavLst>
                                    </p:anim>
                                    <p:anim calcmode="lin" valueType="num">
                                      <p:cBhvr>
                                        <p:cTn id="77" dur="500" fill="hold"/>
                                        <p:tgtEl>
                                          <p:spTgt spid="40"/>
                                        </p:tgtEl>
                                        <p:attrNameLst>
                                          <p:attrName>ppt_y</p:attrName>
                                        </p:attrNameLst>
                                      </p:cBhvr>
                                      <p:tavLst>
                                        <p:tav tm="0">
                                          <p:val>
                                            <p:fltVal val="0.5"/>
                                          </p:val>
                                        </p:tav>
                                        <p:tav tm="100000">
                                          <p:val>
                                            <p:strVal val="#ppt_y"/>
                                          </p:val>
                                        </p:tav>
                                      </p:tavLst>
                                    </p:anim>
                                  </p:childTnLst>
                                </p:cTn>
                              </p:par>
                              <p:par>
                                <p:cTn id="78" presetID="45" presetClass="entr" presetSubtype="0" fill="hold" grpId="0" nodeType="withEffect">
                                  <p:stCondLst>
                                    <p:cond delay="15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300"/>
                                        <p:tgtEl>
                                          <p:spTgt spid="32"/>
                                        </p:tgtEl>
                                      </p:cBhvr>
                                    </p:animEffect>
                                    <p:anim calcmode="lin" valueType="num">
                                      <p:cBhvr>
                                        <p:cTn id="81" dur="300" fill="hold"/>
                                        <p:tgtEl>
                                          <p:spTgt spid="32"/>
                                        </p:tgtEl>
                                        <p:attrNameLst>
                                          <p:attrName>ppt_w</p:attrName>
                                        </p:attrNameLst>
                                      </p:cBhvr>
                                      <p:tavLst>
                                        <p:tav tm="0" fmla="#ppt_w*sin(2.5*pi*$)">
                                          <p:val>
                                            <p:fltVal val="0"/>
                                          </p:val>
                                        </p:tav>
                                        <p:tav tm="100000">
                                          <p:val>
                                            <p:fltVal val="1"/>
                                          </p:val>
                                        </p:tav>
                                      </p:tavLst>
                                    </p:anim>
                                    <p:anim calcmode="lin" valueType="num">
                                      <p:cBhvr>
                                        <p:cTn id="82" dur="300" fill="hold"/>
                                        <p:tgtEl>
                                          <p:spTgt spid="32"/>
                                        </p:tgtEl>
                                        <p:attrNameLst>
                                          <p:attrName>ppt_h</p:attrName>
                                        </p:attrNameLst>
                                      </p:cBhvr>
                                      <p:tavLst>
                                        <p:tav tm="0">
                                          <p:val>
                                            <p:strVal val="#ppt_h"/>
                                          </p:val>
                                        </p:tav>
                                        <p:tav tm="100000">
                                          <p:val>
                                            <p:strVal val="#ppt_h"/>
                                          </p:val>
                                        </p:tav>
                                      </p:tavLst>
                                    </p:anim>
                                  </p:childTnLst>
                                </p:cTn>
                              </p:par>
                              <p:par>
                                <p:cTn id="83" presetID="45" presetClass="entr" presetSubtype="0" fill="hold" grpId="0" nodeType="withEffect">
                                  <p:stCondLst>
                                    <p:cond delay="15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300"/>
                                        <p:tgtEl>
                                          <p:spTgt spid="30"/>
                                        </p:tgtEl>
                                      </p:cBhvr>
                                    </p:animEffect>
                                    <p:anim calcmode="lin" valueType="num">
                                      <p:cBhvr>
                                        <p:cTn id="86" dur="300" fill="hold"/>
                                        <p:tgtEl>
                                          <p:spTgt spid="30"/>
                                        </p:tgtEl>
                                        <p:attrNameLst>
                                          <p:attrName>ppt_w</p:attrName>
                                        </p:attrNameLst>
                                      </p:cBhvr>
                                      <p:tavLst>
                                        <p:tav tm="0" fmla="#ppt_w*sin(2.5*pi*$)">
                                          <p:val>
                                            <p:fltVal val="0"/>
                                          </p:val>
                                        </p:tav>
                                        <p:tav tm="100000">
                                          <p:val>
                                            <p:fltVal val="1"/>
                                          </p:val>
                                        </p:tav>
                                      </p:tavLst>
                                    </p:anim>
                                    <p:anim calcmode="lin" valueType="num">
                                      <p:cBhvr>
                                        <p:cTn id="87" dur="300" fill="hold"/>
                                        <p:tgtEl>
                                          <p:spTgt spid="30"/>
                                        </p:tgtEl>
                                        <p:attrNameLst>
                                          <p:attrName>ppt_h</p:attrName>
                                        </p:attrNameLst>
                                      </p:cBhvr>
                                      <p:tavLst>
                                        <p:tav tm="0">
                                          <p:val>
                                            <p:strVal val="#ppt_h"/>
                                          </p:val>
                                        </p:tav>
                                        <p:tav tm="100000">
                                          <p:val>
                                            <p:strVal val="#ppt_h"/>
                                          </p:val>
                                        </p:tav>
                                      </p:tavLst>
                                    </p:anim>
                                  </p:childTnLst>
                                </p:cTn>
                              </p:par>
                              <p:par>
                                <p:cTn id="88" presetID="45" presetClass="entr" presetSubtype="0" fill="hold" grpId="0" nodeType="withEffect">
                                  <p:stCondLst>
                                    <p:cond delay="300"/>
                                  </p:stCondLst>
                                  <p:childTnLst>
                                    <p:set>
                                      <p:cBhvr>
                                        <p:cTn id="89" dur="1" fill="hold">
                                          <p:stCondLst>
                                            <p:cond delay="0"/>
                                          </p:stCondLst>
                                        </p:cTn>
                                        <p:tgtEl>
                                          <p:spTgt spid="109"/>
                                        </p:tgtEl>
                                        <p:attrNameLst>
                                          <p:attrName>style.visibility</p:attrName>
                                        </p:attrNameLst>
                                      </p:cBhvr>
                                      <p:to>
                                        <p:strVal val="visible"/>
                                      </p:to>
                                    </p:set>
                                    <p:animEffect transition="in" filter="fade">
                                      <p:cBhvr>
                                        <p:cTn id="90" dur="300"/>
                                        <p:tgtEl>
                                          <p:spTgt spid="109"/>
                                        </p:tgtEl>
                                      </p:cBhvr>
                                    </p:animEffect>
                                    <p:anim calcmode="lin" valueType="num">
                                      <p:cBhvr>
                                        <p:cTn id="91" dur="300" fill="hold"/>
                                        <p:tgtEl>
                                          <p:spTgt spid="109"/>
                                        </p:tgtEl>
                                        <p:attrNameLst>
                                          <p:attrName>ppt_w</p:attrName>
                                        </p:attrNameLst>
                                      </p:cBhvr>
                                      <p:tavLst>
                                        <p:tav tm="0" fmla="#ppt_w*sin(2.5*pi*$)">
                                          <p:val>
                                            <p:fltVal val="0"/>
                                          </p:val>
                                        </p:tav>
                                        <p:tav tm="100000">
                                          <p:val>
                                            <p:fltVal val="1"/>
                                          </p:val>
                                        </p:tav>
                                      </p:tavLst>
                                    </p:anim>
                                    <p:anim calcmode="lin" valueType="num">
                                      <p:cBhvr>
                                        <p:cTn id="92" dur="300" fill="hold"/>
                                        <p:tgtEl>
                                          <p:spTgt spid="109"/>
                                        </p:tgtEl>
                                        <p:attrNameLst>
                                          <p:attrName>ppt_h</p:attrName>
                                        </p:attrNameLst>
                                      </p:cBhvr>
                                      <p:tavLst>
                                        <p:tav tm="0">
                                          <p:val>
                                            <p:strVal val="#ppt_h"/>
                                          </p:val>
                                        </p:tav>
                                        <p:tav tm="100000">
                                          <p:val>
                                            <p:strVal val="#ppt_h"/>
                                          </p:val>
                                        </p:tav>
                                      </p:tavLst>
                                    </p:anim>
                                  </p:childTnLst>
                                </p:cTn>
                              </p:par>
                              <p:par>
                                <p:cTn id="93" presetID="45" presetClass="entr" presetSubtype="0" fill="hold" grpId="0" nodeType="withEffect">
                                  <p:stCondLst>
                                    <p:cond delay="30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300"/>
                                        <p:tgtEl>
                                          <p:spTgt spid="24"/>
                                        </p:tgtEl>
                                      </p:cBhvr>
                                    </p:animEffect>
                                    <p:anim calcmode="lin" valueType="num">
                                      <p:cBhvr>
                                        <p:cTn id="96" dur="300" fill="hold"/>
                                        <p:tgtEl>
                                          <p:spTgt spid="24"/>
                                        </p:tgtEl>
                                        <p:attrNameLst>
                                          <p:attrName>ppt_w</p:attrName>
                                        </p:attrNameLst>
                                      </p:cBhvr>
                                      <p:tavLst>
                                        <p:tav tm="0" fmla="#ppt_w*sin(2.5*pi*$)">
                                          <p:val>
                                            <p:fltVal val="0"/>
                                          </p:val>
                                        </p:tav>
                                        <p:tav tm="100000">
                                          <p:val>
                                            <p:fltVal val="1"/>
                                          </p:val>
                                        </p:tav>
                                      </p:tavLst>
                                    </p:anim>
                                    <p:anim calcmode="lin" valueType="num">
                                      <p:cBhvr>
                                        <p:cTn id="97" dur="300" fill="hold"/>
                                        <p:tgtEl>
                                          <p:spTgt spid="24"/>
                                        </p:tgtEl>
                                        <p:attrNameLst>
                                          <p:attrName>ppt_h</p:attrName>
                                        </p:attrNameLst>
                                      </p:cBhvr>
                                      <p:tavLst>
                                        <p:tav tm="0">
                                          <p:val>
                                            <p:strVal val="#ppt_h"/>
                                          </p:val>
                                        </p:tav>
                                        <p:tav tm="100000">
                                          <p:val>
                                            <p:strVal val="#ppt_h"/>
                                          </p:val>
                                        </p:tav>
                                      </p:tavLst>
                                    </p:anim>
                                  </p:childTnLst>
                                </p:cTn>
                              </p:par>
                              <p:par>
                                <p:cTn id="98" presetID="45" presetClass="entr" presetSubtype="0" fill="hold" grpId="0" nodeType="withEffect">
                                  <p:stCondLst>
                                    <p:cond delay="30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300"/>
                                        <p:tgtEl>
                                          <p:spTgt spid="21"/>
                                        </p:tgtEl>
                                      </p:cBhvr>
                                    </p:animEffect>
                                    <p:anim calcmode="lin" valueType="num">
                                      <p:cBhvr>
                                        <p:cTn id="101" dur="300" fill="hold"/>
                                        <p:tgtEl>
                                          <p:spTgt spid="21"/>
                                        </p:tgtEl>
                                        <p:attrNameLst>
                                          <p:attrName>ppt_w</p:attrName>
                                        </p:attrNameLst>
                                      </p:cBhvr>
                                      <p:tavLst>
                                        <p:tav tm="0" fmla="#ppt_w*sin(2.5*pi*$)">
                                          <p:val>
                                            <p:fltVal val="0"/>
                                          </p:val>
                                        </p:tav>
                                        <p:tav tm="100000">
                                          <p:val>
                                            <p:fltVal val="1"/>
                                          </p:val>
                                        </p:tav>
                                      </p:tavLst>
                                    </p:anim>
                                    <p:anim calcmode="lin" valueType="num">
                                      <p:cBhvr>
                                        <p:cTn id="102" dur="300" fill="hold"/>
                                        <p:tgtEl>
                                          <p:spTgt spid="21"/>
                                        </p:tgtEl>
                                        <p:attrNameLst>
                                          <p:attrName>ppt_h</p:attrName>
                                        </p:attrNameLst>
                                      </p:cBhvr>
                                      <p:tavLst>
                                        <p:tav tm="0">
                                          <p:val>
                                            <p:strVal val="#ppt_h"/>
                                          </p:val>
                                        </p:tav>
                                        <p:tav tm="100000">
                                          <p:val>
                                            <p:strVal val="#ppt_h"/>
                                          </p:val>
                                        </p:tav>
                                      </p:tavLst>
                                    </p:anim>
                                  </p:childTnLst>
                                </p:cTn>
                              </p:par>
                              <p:par>
                                <p:cTn id="103" presetID="45" presetClass="entr" presetSubtype="0" fill="hold" grpId="0" nodeType="withEffect">
                                  <p:stCondLst>
                                    <p:cond delay="450"/>
                                  </p:stCondLst>
                                  <p:childTnLst>
                                    <p:set>
                                      <p:cBhvr>
                                        <p:cTn id="104" dur="1" fill="hold">
                                          <p:stCondLst>
                                            <p:cond delay="0"/>
                                          </p:stCondLst>
                                        </p:cTn>
                                        <p:tgtEl>
                                          <p:spTgt spid="107"/>
                                        </p:tgtEl>
                                        <p:attrNameLst>
                                          <p:attrName>style.visibility</p:attrName>
                                        </p:attrNameLst>
                                      </p:cBhvr>
                                      <p:to>
                                        <p:strVal val="visible"/>
                                      </p:to>
                                    </p:set>
                                    <p:animEffect transition="in" filter="fade">
                                      <p:cBhvr>
                                        <p:cTn id="105" dur="300"/>
                                        <p:tgtEl>
                                          <p:spTgt spid="107"/>
                                        </p:tgtEl>
                                      </p:cBhvr>
                                    </p:animEffect>
                                    <p:anim calcmode="lin" valueType="num">
                                      <p:cBhvr>
                                        <p:cTn id="106" dur="300" fill="hold"/>
                                        <p:tgtEl>
                                          <p:spTgt spid="107"/>
                                        </p:tgtEl>
                                        <p:attrNameLst>
                                          <p:attrName>ppt_w</p:attrName>
                                        </p:attrNameLst>
                                      </p:cBhvr>
                                      <p:tavLst>
                                        <p:tav tm="0" fmla="#ppt_w*sin(2.5*pi*$)">
                                          <p:val>
                                            <p:fltVal val="0"/>
                                          </p:val>
                                        </p:tav>
                                        <p:tav tm="100000">
                                          <p:val>
                                            <p:fltVal val="1"/>
                                          </p:val>
                                        </p:tav>
                                      </p:tavLst>
                                    </p:anim>
                                    <p:anim calcmode="lin" valueType="num">
                                      <p:cBhvr>
                                        <p:cTn id="107" dur="300" fill="hold"/>
                                        <p:tgtEl>
                                          <p:spTgt spid="107"/>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450"/>
                                  </p:stCondLst>
                                  <p:childTnLst>
                                    <p:set>
                                      <p:cBhvr>
                                        <p:cTn id="109" dur="1" fill="hold">
                                          <p:stCondLst>
                                            <p:cond delay="0"/>
                                          </p:stCondLst>
                                        </p:cTn>
                                        <p:tgtEl>
                                          <p:spTgt spid="12"/>
                                        </p:tgtEl>
                                        <p:attrNameLst>
                                          <p:attrName>style.visibility</p:attrName>
                                        </p:attrNameLst>
                                      </p:cBhvr>
                                      <p:to>
                                        <p:strVal val="visible"/>
                                      </p:to>
                                    </p:set>
                                    <p:animEffect transition="in" filter="fade">
                                      <p:cBhvr>
                                        <p:cTn id="110" dur="300"/>
                                        <p:tgtEl>
                                          <p:spTgt spid="12"/>
                                        </p:tgtEl>
                                      </p:cBhvr>
                                    </p:animEffect>
                                    <p:anim calcmode="lin" valueType="num">
                                      <p:cBhvr>
                                        <p:cTn id="111" dur="300" fill="hold"/>
                                        <p:tgtEl>
                                          <p:spTgt spid="12"/>
                                        </p:tgtEl>
                                        <p:attrNameLst>
                                          <p:attrName>ppt_w</p:attrName>
                                        </p:attrNameLst>
                                      </p:cBhvr>
                                      <p:tavLst>
                                        <p:tav tm="0" fmla="#ppt_w*sin(2.5*pi*$)">
                                          <p:val>
                                            <p:fltVal val="0"/>
                                          </p:val>
                                        </p:tav>
                                        <p:tav tm="100000">
                                          <p:val>
                                            <p:fltVal val="1"/>
                                          </p:val>
                                        </p:tav>
                                      </p:tavLst>
                                    </p:anim>
                                    <p:anim calcmode="lin" valueType="num">
                                      <p:cBhvr>
                                        <p:cTn id="112" dur="300" fill="hold"/>
                                        <p:tgtEl>
                                          <p:spTgt spid="12"/>
                                        </p:tgtEl>
                                        <p:attrNameLst>
                                          <p:attrName>ppt_h</p:attrName>
                                        </p:attrNameLst>
                                      </p:cBhvr>
                                      <p:tavLst>
                                        <p:tav tm="0">
                                          <p:val>
                                            <p:strVal val="#ppt_h"/>
                                          </p:val>
                                        </p:tav>
                                        <p:tav tm="100000">
                                          <p:val>
                                            <p:strVal val="#ppt_h"/>
                                          </p:val>
                                        </p:tav>
                                      </p:tavLst>
                                    </p:anim>
                                  </p:childTnLst>
                                </p:cTn>
                              </p:par>
                              <p:par>
                                <p:cTn id="113" presetID="45" presetClass="entr" presetSubtype="0" fill="hold" grpId="0" nodeType="withEffect">
                                  <p:stCondLst>
                                    <p:cond delay="450"/>
                                  </p:stCondLst>
                                  <p:childTnLst>
                                    <p:set>
                                      <p:cBhvr>
                                        <p:cTn id="114" dur="1" fill="hold">
                                          <p:stCondLst>
                                            <p:cond delay="0"/>
                                          </p:stCondLst>
                                        </p:cTn>
                                        <p:tgtEl>
                                          <p:spTgt spid="19"/>
                                        </p:tgtEl>
                                        <p:attrNameLst>
                                          <p:attrName>style.visibility</p:attrName>
                                        </p:attrNameLst>
                                      </p:cBhvr>
                                      <p:to>
                                        <p:strVal val="visible"/>
                                      </p:to>
                                    </p:set>
                                    <p:animEffect transition="in" filter="fade">
                                      <p:cBhvr>
                                        <p:cTn id="115" dur="300"/>
                                        <p:tgtEl>
                                          <p:spTgt spid="19"/>
                                        </p:tgtEl>
                                      </p:cBhvr>
                                    </p:animEffect>
                                    <p:anim calcmode="lin" valueType="num">
                                      <p:cBhvr>
                                        <p:cTn id="116" dur="300" fill="hold"/>
                                        <p:tgtEl>
                                          <p:spTgt spid="19"/>
                                        </p:tgtEl>
                                        <p:attrNameLst>
                                          <p:attrName>ppt_w</p:attrName>
                                        </p:attrNameLst>
                                      </p:cBhvr>
                                      <p:tavLst>
                                        <p:tav tm="0" fmla="#ppt_w*sin(2.5*pi*$)">
                                          <p:val>
                                            <p:fltVal val="0"/>
                                          </p:val>
                                        </p:tav>
                                        <p:tav tm="100000">
                                          <p:val>
                                            <p:fltVal val="1"/>
                                          </p:val>
                                        </p:tav>
                                      </p:tavLst>
                                    </p:anim>
                                    <p:anim calcmode="lin" valueType="num">
                                      <p:cBhvr>
                                        <p:cTn id="117" dur="300" fill="hold"/>
                                        <p:tgtEl>
                                          <p:spTgt spid="19"/>
                                        </p:tgtEl>
                                        <p:attrNameLst>
                                          <p:attrName>ppt_h</p:attrName>
                                        </p:attrNameLst>
                                      </p:cBhvr>
                                      <p:tavLst>
                                        <p:tav tm="0">
                                          <p:val>
                                            <p:strVal val="#ppt_h"/>
                                          </p:val>
                                        </p:tav>
                                        <p:tav tm="100000">
                                          <p:val>
                                            <p:strVal val="#ppt_h"/>
                                          </p:val>
                                        </p:tav>
                                      </p:tavLst>
                                    </p:anim>
                                  </p:childTnLst>
                                </p:cTn>
                              </p:par>
                              <p:par>
                                <p:cTn id="118" presetID="45" presetClass="entr" presetSubtype="0" fill="hold" grpId="0" nodeType="withEffect">
                                  <p:stCondLst>
                                    <p:cond delay="60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300"/>
                                        <p:tgtEl>
                                          <p:spTgt spid="29"/>
                                        </p:tgtEl>
                                      </p:cBhvr>
                                    </p:animEffect>
                                    <p:anim calcmode="lin" valueType="num">
                                      <p:cBhvr>
                                        <p:cTn id="121" dur="300" fill="hold"/>
                                        <p:tgtEl>
                                          <p:spTgt spid="29"/>
                                        </p:tgtEl>
                                        <p:attrNameLst>
                                          <p:attrName>ppt_w</p:attrName>
                                        </p:attrNameLst>
                                      </p:cBhvr>
                                      <p:tavLst>
                                        <p:tav tm="0" fmla="#ppt_w*sin(2.5*pi*$)">
                                          <p:val>
                                            <p:fltVal val="0"/>
                                          </p:val>
                                        </p:tav>
                                        <p:tav tm="100000">
                                          <p:val>
                                            <p:fltVal val="1"/>
                                          </p:val>
                                        </p:tav>
                                      </p:tavLst>
                                    </p:anim>
                                    <p:anim calcmode="lin" valueType="num">
                                      <p:cBhvr>
                                        <p:cTn id="122" dur="300" fill="hold"/>
                                        <p:tgtEl>
                                          <p:spTgt spid="29"/>
                                        </p:tgtEl>
                                        <p:attrNameLst>
                                          <p:attrName>ppt_h</p:attrName>
                                        </p:attrNameLst>
                                      </p:cBhvr>
                                      <p:tavLst>
                                        <p:tav tm="0">
                                          <p:val>
                                            <p:strVal val="#ppt_h"/>
                                          </p:val>
                                        </p:tav>
                                        <p:tav tm="100000">
                                          <p:val>
                                            <p:strVal val="#ppt_h"/>
                                          </p:val>
                                        </p:tav>
                                      </p:tavLst>
                                    </p:anim>
                                  </p:childTnLst>
                                </p:cTn>
                              </p:par>
                              <p:par>
                                <p:cTn id="123" presetID="45" presetClass="entr" presetSubtype="0" fill="hold" grpId="0" nodeType="withEffect">
                                  <p:stCondLst>
                                    <p:cond delay="600"/>
                                  </p:stCondLst>
                                  <p:childTnLst>
                                    <p:set>
                                      <p:cBhvr>
                                        <p:cTn id="124" dur="1" fill="hold">
                                          <p:stCondLst>
                                            <p:cond delay="0"/>
                                          </p:stCondLst>
                                        </p:cTn>
                                        <p:tgtEl>
                                          <p:spTgt spid="112"/>
                                        </p:tgtEl>
                                        <p:attrNameLst>
                                          <p:attrName>style.visibility</p:attrName>
                                        </p:attrNameLst>
                                      </p:cBhvr>
                                      <p:to>
                                        <p:strVal val="visible"/>
                                      </p:to>
                                    </p:set>
                                    <p:animEffect transition="in" filter="fade">
                                      <p:cBhvr>
                                        <p:cTn id="125" dur="300"/>
                                        <p:tgtEl>
                                          <p:spTgt spid="112"/>
                                        </p:tgtEl>
                                      </p:cBhvr>
                                    </p:animEffect>
                                    <p:anim calcmode="lin" valueType="num">
                                      <p:cBhvr>
                                        <p:cTn id="126" dur="300" fill="hold"/>
                                        <p:tgtEl>
                                          <p:spTgt spid="112"/>
                                        </p:tgtEl>
                                        <p:attrNameLst>
                                          <p:attrName>ppt_w</p:attrName>
                                        </p:attrNameLst>
                                      </p:cBhvr>
                                      <p:tavLst>
                                        <p:tav tm="0" fmla="#ppt_w*sin(2.5*pi*$)">
                                          <p:val>
                                            <p:fltVal val="0"/>
                                          </p:val>
                                        </p:tav>
                                        <p:tav tm="100000">
                                          <p:val>
                                            <p:fltVal val="1"/>
                                          </p:val>
                                        </p:tav>
                                      </p:tavLst>
                                    </p:anim>
                                    <p:anim calcmode="lin" valueType="num">
                                      <p:cBhvr>
                                        <p:cTn id="127" dur="300" fill="hold"/>
                                        <p:tgtEl>
                                          <p:spTgt spid="112"/>
                                        </p:tgtEl>
                                        <p:attrNameLst>
                                          <p:attrName>ppt_h</p:attrName>
                                        </p:attrNameLst>
                                      </p:cBhvr>
                                      <p:tavLst>
                                        <p:tav tm="0">
                                          <p:val>
                                            <p:strVal val="#ppt_h"/>
                                          </p:val>
                                        </p:tav>
                                        <p:tav tm="100000">
                                          <p:val>
                                            <p:strVal val="#ppt_h"/>
                                          </p:val>
                                        </p:tav>
                                      </p:tavLst>
                                    </p:anim>
                                  </p:childTnLst>
                                </p:cTn>
                              </p:par>
                              <p:par>
                                <p:cTn id="128" presetID="45" presetClass="entr" presetSubtype="0" fill="hold" grpId="0" nodeType="withEffect">
                                  <p:stCondLst>
                                    <p:cond delay="600"/>
                                  </p:stCondLst>
                                  <p:childTnLst>
                                    <p:set>
                                      <p:cBhvr>
                                        <p:cTn id="129" dur="1" fill="hold">
                                          <p:stCondLst>
                                            <p:cond delay="0"/>
                                          </p:stCondLst>
                                        </p:cTn>
                                        <p:tgtEl>
                                          <p:spTgt spid="16"/>
                                        </p:tgtEl>
                                        <p:attrNameLst>
                                          <p:attrName>style.visibility</p:attrName>
                                        </p:attrNameLst>
                                      </p:cBhvr>
                                      <p:to>
                                        <p:strVal val="visible"/>
                                      </p:to>
                                    </p:set>
                                    <p:animEffect transition="in" filter="fade">
                                      <p:cBhvr>
                                        <p:cTn id="130" dur="300"/>
                                        <p:tgtEl>
                                          <p:spTgt spid="16"/>
                                        </p:tgtEl>
                                      </p:cBhvr>
                                    </p:animEffect>
                                    <p:anim calcmode="lin" valueType="num">
                                      <p:cBhvr>
                                        <p:cTn id="131" dur="300" fill="hold"/>
                                        <p:tgtEl>
                                          <p:spTgt spid="16"/>
                                        </p:tgtEl>
                                        <p:attrNameLst>
                                          <p:attrName>ppt_w</p:attrName>
                                        </p:attrNameLst>
                                      </p:cBhvr>
                                      <p:tavLst>
                                        <p:tav tm="0" fmla="#ppt_w*sin(2.5*pi*$)">
                                          <p:val>
                                            <p:fltVal val="0"/>
                                          </p:val>
                                        </p:tav>
                                        <p:tav tm="100000">
                                          <p:val>
                                            <p:fltVal val="1"/>
                                          </p:val>
                                        </p:tav>
                                      </p:tavLst>
                                    </p:anim>
                                    <p:anim calcmode="lin" valueType="num">
                                      <p:cBhvr>
                                        <p:cTn id="132" dur="300" fill="hold"/>
                                        <p:tgtEl>
                                          <p:spTgt spid="16"/>
                                        </p:tgtEl>
                                        <p:attrNameLst>
                                          <p:attrName>ppt_h</p:attrName>
                                        </p:attrNameLst>
                                      </p:cBhvr>
                                      <p:tavLst>
                                        <p:tav tm="0">
                                          <p:val>
                                            <p:strVal val="#ppt_h"/>
                                          </p:val>
                                        </p:tav>
                                        <p:tav tm="100000">
                                          <p:val>
                                            <p:strVal val="#ppt_h"/>
                                          </p:val>
                                        </p:tav>
                                      </p:tavLst>
                                    </p:anim>
                                  </p:childTnLst>
                                </p:cTn>
                              </p:par>
                            </p:childTnLst>
                          </p:cTn>
                        </p:par>
                        <p:par>
                          <p:cTn id="133" fill="hold">
                            <p:stCondLst>
                              <p:cond delay="2600"/>
                            </p:stCondLst>
                            <p:childTnLst>
                              <p:par>
                                <p:cTn id="134" presetID="10" presetClass="entr" presetSubtype="0" fill="hold" nodeType="afterEffect">
                                  <p:stCondLst>
                                    <p:cond delay="0"/>
                                  </p:stCondLst>
                                  <p:childTnLst>
                                    <p:set>
                                      <p:cBhvr>
                                        <p:cTn id="135" dur="1" fill="hold">
                                          <p:stCondLst>
                                            <p:cond delay="0"/>
                                          </p:stCondLst>
                                        </p:cTn>
                                        <p:tgtEl>
                                          <p:spTgt spid="54"/>
                                        </p:tgtEl>
                                        <p:attrNameLst>
                                          <p:attrName>style.visibility</p:attrName>
                                        </p:attrNameLst>
                                      </p:cBhvr>
                                      <p:to>
                                        <p:strVal val="visible"/>
                                      </p:to>
                                    </p:set>
                                    <p:animEffect transition="in" filter="fade">
                                      <p:cBhvr>
                                        <p:cTn id="136" dur="500"/>
                                        <p:tgtEl>
                                          <p:spTgt spid="54"/>
                                        </p:tgtEl>
                                      </p:cBhvr>
                                    </p:animEffect>
                                  </p:childTnLst>
                                </p:cTn>
                              </p:par>
                              <p:par>
                                <p:cTn id="137" presetID="10" presetClass="entr" presetSubtype="0" fill="hold" nodeType="with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500"/>
                                        <p:tgtEl>
                                          <p:spTgt spid="53"/>
                                        </p:tgtEl>
                                      </p:cBhvr>
                                    </p:animEffect>
                                  </p:childTnLst>
                                </p:cTn>
                              </p:par>
                            </p:childTnLst>
                          </p:cTn>
                        </p:par>
                        <p:par>
                          <p:cTn id="140" fill="hold">
                            <p:stCondLst>
                              <p:cond delay="3100"/>
                            </p:stCondLst>
                            <p:childTnLst>
                              <p:par>
                                <p:cTn id="141" presetID="47" presetClass="entr" presetSubtype="0" fill="hold" grpId="0" nodeType="afterEffect">
                                  <p:stCondLst>
                                    <p:cond delay="0"/>
                                  </p:stCondLst>
                                  <p:childTnLst>
                                    <p:set>
                                      <p:cBhvr>
                                        <p:cTn id="142" dur="1" fill="hold">
                                          <p:stCondLst>
                                            <p:cond delay="0"/>
                                          </p:stCondLst>
                                        </p:cTn>
                                        <p:tgtEl>
                                          <p:spTgt spid="62"/>
                                        </p:tgtEl>
                                        <p:attrNameLst>
                                          <p:attrName>style.visibility</p:attrName>
                                        </p:attrNameLst>
                                      </p:cBhvr>
                                      <p:to>
                                        <p:strVal val="visible"/>
                                      </p:to>
                                    </p:set>
                                    <p:animEffect transition="in" filter="fade">
                                      <p:cBhvr>
                                        <p:cTn id="143" dur="1000"/>
                                        <p:tgtEl>
                                          <p:spTgt spid="62"/>
                                        </p:tgtEl>
                                      </p:cBhvr>
                                    </p:animEffect>
                                    <p:anim calcmode="lin" valueType="num">
                                      <p:cBhvr>
                                        <p:cTn id="144" dur="1000" fill="hold"/>
                                        <p:tgtEl>
                                          <p:spTgt spid="62"/>
                                        </p:tgtEl>
                                        <p:attrNameLst>
                                          <p:attrName>ppt_x</p:attrName>
                                        </p:attrNameLst>
                                      </p:cBhvr>
                                      <p:tavLst>
                                        <p:tav tm="0">
                                          <p:val>
                                            <p:strVal val="#ppt_x"/>
                                          </p:val>
                                        </p:tav>
                                        <p:tav tm="100000">
                                          <p:val>
                                            <p:strVal val="#ppt_x"/>
                                          </p:val>
                                        </p:tav>
                                      </p:tavLst>
                                    </p:anim>
                                    <p:anim calcmode="lin" valueType="num">
                                      <p:cBhvr>
                                        <p:cTn id="145"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2" grpId="0"/>
      <p:bldP spid="107" grpId="0" animBg="1"/>
      <p:bldP spid="108" grpId="0" animBg="1"/>
      <p:bldP spid="109" grpId="0" animBg="1"/>
      <p:bldP spid="110" grpId="0" animBg="1"/>
      <p:bldP spid="111" grpId="0" animBg="1"/>
      <p:bldP spid="112" grpId="0" animBg="1"/>
      <p:bldP spid="114" grpId="0" animBg="1"/>
      <p:bldP spid="9" grpId="0" animBg="1"/>
      <p:bldP spid="10" grpId="0" animBg="1"/>
      <p:bldP spid="11" grpId="0" animBg="1"/>
      <p:bldP spid="12" grpId="0" animBg="1"/>
      <p:bldP spid="13" grpId="0" animBg="1"/>
      <p:bldP spid="14" grpId="0" animBg="1"/>
      <p:bldP spid="16"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2" grpId="0" animBg="1"/>
      <p:bldP spid="33" grpId="0" animBg="1"/>
      <p:bldP spid="35" grpId="0" animBg="1"/>
      <p:bldP spid="3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smtClean="0">
                <a:solidFill>
                  <a:schemeClr val="accent3"/>
                </a:solidFill>
                <a:latin typeface="方正粗黑宋简体" panose="02000000000000000000" charset="-122"/>
                <a:ea typeface="方正粗黑宋简体" panose="02000000000000000000" charset="-122"/>
              </a:rPr>
              <a:t>3</a:t>
            </a:r>
            <a:endParaRPr lang="zh-CN" altLang="en-US" sz="12000" b="0" dirty="0">
              <a:solidFill>
                <a:schemeClr val="accent3"/>
              </a:solidFill>
              <a:latin typeface="方正粗黑宋简体" panose="02000000000000000000" charset="-122"/>
              <a:ea typeface="方正粗黑宋简体" panose="02000000000000000000" charset="-122"/>
            </a:endParaRPr>
          </a:p>
        </p:txBody>
      </p:sp>
      <p:sp>
        <p:nvSpPr>
          <p:cNvPr id="64" name="文本框 78"/>
          <p:cNvSpPr txBox="1"/>
          <p:nvPr/>
        </p:nvSpPr>
        <p:spPr>
          <a:xfrm>
            <a:off x="4249603" y="3781522"/>
            <a:ext cx="4754880" cy="1198880"/>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b="0" dirty="0" smtClean="0">
                <a:solidFill>
                  <a:schemeClr val="accent3"/>
                </a:solidFill>
                <a:latin typeface="方正粗黑宋简体" panose="02000000000000000000" charset="-122"/>
                <a:ea typeface="方正粗黑宋简体" panose="02000000000000000000" charset="-122"/>
              </a:rPr>
              <a:t>说应用</a:t>
            </a:r>
            <a:r>
              <a:rPr lang="zh-CN" altLang="en-US" sz="7200" b="0" dirty="0">
                <a:solidFill>
                  <a:schemeClr val="accent3"/>
                </a:solidFill>
                <a:latin typeface="方正粗黑宋简体" panose="02000000000000000000" charset="-122"/>
                <a:ea typeface="方正粗黑宋简体" panose="02000000000000000000" charset="-122"/>
              </a:rPr>
              <a:t>过程</a:t>
            </a: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8842216" y="4292225"/>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127760" y="202565"/>
            <a:ext cx="2820035" cy="368300"/>
          </a:xfrm>
          <a:prstGeom prst="rect">
            <a:avLst/>
          </a:prstGeom>
        </p:spPr>
        <p:txBody>
          <a:bodyPr wrap="square">
            <a:spAutoFit/>
          </a:bodyPr>
          <a:lstStyle/>
          <a:p>
            <a:r>
              <a:rPr lang="zh-CN" altLang="en-US" dirty="0" smtClean="0">
                <a:solidFill>
                  <a:prstClr val="black">
                    <a:lumMod val="75000"/>
                    <a:lumOff val="25000"/>
                  </a:prstClr>
                </a:solidFill>
                <a:latin typeface="inpin heiti" charset="-122"/>
                <a:ea typeface="inpin heiti" charset="-122"/>
                <a:sym typeface="+mn-ea"/>
              </a:rPr>
              <a:t>B1技术支持的测试与练习</a:t>
            </a:r>
            <a:endParaRPr lang="zh-CN" altLang="en-US" dirty="0">
              <a:solidFill>
                <a:prstClr val="black">
                  <a:lumMod val="75000"/>
                  <a:lumOff val="25000"/>
                </a:prstClr>
              </a:solidFill>
              <a:latin typeface="inpin heiti" charset="-122"/>
              <a:ea typeface="inpin heiti" charset="-122"/>
            </a:endParaRPr>
          </a:p>
        </p:txBody>
      </p:sp>
      <p:grpSp>
        <p:nvGrpSpPr>
          <p:cNvPr id="3" name="组合 2"/>
          <p:cNvGrpSpPr/>
          <p:nvPr/>
        </p:nvGrpSpPr>
        <p:grpSpPr>
          <a:xfrm>
            <a:off x="4001817" y="266644"/>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grpSp>
      <p:sp>
        <p:nvSpPr>
          <p:cNvPr id="6" name="Freeform 27"/>
          <p:cNvSpPr/>
          <p:nvPr/>
        </p:nvSpPr>
        <p:spPr>
          <a:xfrm>
            <a:off x="5904348" y="3977640"/>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dirty="0">
              <a:latin typeface="inpin heiti" charset="-122"/>
            </a:endParaRPr>
          </a:p>
        </p:txBody>
      </p:sp>
      <p:sp>
        <p:nvSpPr>
          <p:cNvPr id="7" name="Freeform 28"/>
          <p:cNvSpPr/>
          <p:nvPr/>
        </p:nvSpPr>
        <p:spPr>
          <a:xfrm>
            <a:off x="4165788" y="1657420"/>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dirty="0">
              <a:latin typeface="inpin heiti" charset="-122"/>
            </a:endParaRPr>
          </a:p>
        </p:txBody>
      </p:sp>
      <p:grpSp>
        <p:nvGrpSpPr>
          <p:cNvPr id="8" name="Group 30"/>
          <p:cNvGrpSpPr/>
          <p:nvPr/>
        </p:nvGrpSpPr>
        <p:grpSpPr bwMode="auto">
          <a:xfrm>
            <a:off x="3777122" y="2055600"/>
            <a:ext cx="690880" cy="1087453"/>
            <a:chOff x="1857089" y="2545408"/>
            <a:chExt cx="456585" cy="718277"/>
          </a:xfrm>
        </p:grpSpPr>
        <p:sp>
          <p:nvSpPr>
            <p:cNvPr id="9" name="Oval 31"/>
            <p:cNvSpPr/>
            <p:nvPr/>
          </p:nvSpPr>
          <p:spPr>
            <a:xfrm>
              <a:off x="1875902" y="2580662"/>
              <a:ext cx="418961" cy="420416"/>
            </a:xfrm>
            <a:prstGeom prst="ellipse">
              <a:avLst/>
            </a:prstGeom>
            <a:solidFill>
              <a:schemeClr val="accent2"/>
            </a:solidFill>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dirty="0">
                <a:solidFill>
                  <a:srgbClr val="EC5368"/>
                </a:solidFill>
                <a:latin typeface="inpin heiti" charset="-122"/>
                <a:ea typeface="inpin heiti" charset="-122"/>
              </a:endParaRPr>
            </a:p>
          </p:txBody>
        </p:sp>
        <p:sp>
          <p:nvSpPr>
            <p:cNvPr id="10" name="Rectangle 32"/>
            <p:cNvSpPr>
              <a:spLocks noChangeArrowheads="1"/>
            </p:cNvSpPr>
            <p:nvPr/>
          </p:nvSpPr>
          <p:spPr bwMode="auto">
            <a:xfrm>
              <a:off x="1873954" y="2545408"/>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inpin heiti" charset="-122"/>
                </a:rPr>
                <a:t>1</a:t>
              </a:r>
            </a:p>
          </p:txBody>
        </p:sp>
        <p:sp>
          <p:nvSpPr>
            <p:cNvPr id="11" name="Rectangle 33"/>
            <p:cNvSpPr>
              <a:spLocks noChangeArrowheads="1"/>
            </p:cNvSpPr>
            <p:nvPr/>
          </p:nvSpPr>
          <p:spPr bwMode="auto">
            <a:xfrm>
              <a:off x="1857089" y="3000285"/>
              <a:ext cx="456585" cy="26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inpin heiti" charset="-122"/>
                  <a:ea typeface="inpin heiti" charset="-122"/>
                </a:rPr>
                <a:t>课前</a:t>
              </a:r>
              <a:endParaRPr lang="bg-BG" altLang="zh-CN" sz="2000" dirty="0">
                <a:solidFill>
                  <a:schemeClr val="accent2">
                    <a:lumMod val="50000"/>
                  </a:schemeClr>
                </a:solidFill>
                <a:latin typeface="inpin heiti" charset="-122"/>
                <a:ea typeface="inpin heiti" charset="-122"/>
              </a:endParaRPr>
            </a:p>
          </p:txBody>
        </p:sp>
      </p:grpSp>
      <p:grpSp>
        <p:nvGrpSpPr>
          <p:cNvPr id="12" name="Group 34"/>
          <p:cNvGrpSpPr/>
          <p:nvPr/>
        </p:nvGrpSpPr>
        <p:grpSpPr bwMode="auto">
          <a:xfrm>
            <a:off x="5318655" y="4603363"/>
            <a:ext cx="1244354" cy="769441"/>
            <a:chOff x="1867240" y="2538537"/>
            <a:chExt cx="822678" cy="509468"/>
          </a:xfrm>
        </p:grpSpPr>
        <p:sp>
          <p:nvSpPr>
            <p:cNvPr id="13" name="Oval 35"/>
            <p:cNvSpPr/>
            <p:nvPr/>
          </p:nvSpPr>
          <p:spPr>
            <a:xfrm>
              <a:off x="1875028" y="2580662"/>
              <a:ext cx="420711" cy="41985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dirty="0">
                <a:solidFill>
                  <a:srgbClr val="EC5368"/>
                </a:solidFill>
                <a:latin typeface="inpin heiti" charset="-122"/>
                <a:ea typeface="inpin heiti" charset="-122"/>
              </a:endParaRPr>
            </a:p>
          </p:txBody>
        </p:sp>
        <p:sp>
          <p:nvSpPr>
            <p:cNvPr id="14" name="Rectangle 36"/>
            <p:cNvSpPr>
              <a:spLocks noChangeArrowheads="1"/>
            </p:cNvSpPr>
            <p:nvPr/>
          </p:nvSpPr>
          <p:spPr bwMode="auto">
            <a:xfrm>
              <a:off x="1867240" y="253853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inpin heiti" charset="-122"/>
                </a:rPr>
                <a:t>2</a:t>
              </a:r>
            </a:p>
          </p:txBody>
        </p:sp>
        <p:sp>
          <p:nvSpPr>
            <p:cNvPr id="15" name="Rectangle 37"/>
            <p:cNvSpPr>
              <a:spLocks noChangeArrowheads="1"/>
            </p:cNvSpPr>
            <p:nvPr/>
          </p:nvSpPr>
          <p:spPr bwMode="auto">
            <a:xfrm>
              <a:off x="2233157" y="2744659"/>
              <a:ext cx="456761" cy="264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inpin heiti" charset="-122"/>
                  <a:ea typeface="inpin heiti" charset="-122"/>
                </a:rPr>
                <a:t>课中</a:t>
              </a:r>
              <a:endParaRPr lang="bg-BG" altLang="zh-CN" sz="2000" dirty="0">
                <a:solidFill>
                  <a:schemeClr val="accent1">
                    <a:lumMod val="50000"/>
                  </a:schemeClr>
                </a:solidFill>
                <a:latin typeface="inpin heiti" charset="-122"/>
                <a:ea typeface="inpin heiti" charset="-122"/>
              </a:endParaRPr>
            </a:p>
          </p:txBody>
        </p:sp>
      </p:grpSp>
      <p:grpSp>
        <p:nvGrpSpPr>
          <p:cNvPr id="16" name="Group 40"/>
          <p:cNvGrpSpPr/>
          <p:nvPr/>
        </p:nvGrpSpPr>
        <p:grpSpPr bwMode="auto">
          <a:xfrm>
            <a:off x="9763506" y="3716406"/>
            <a:ext cx="1264672" cy="769441"/>
            <a:chOff x="1867240" y="2558830"/>
            <a:chExt cx="836110" cy="508226"/>
          </a:xfrm>
        </p:grpSpPr>
        <p:sp>
          <p:nvSpPr>
            <p:cNvPr id="17" name="Oval 41"/>
            <p:cNvSpPr/>
            <p:nvPr/>
          </p:nvSpPr>
          <p:spPr>
            <a:xfrm>
              <a:off x="1875028" y="2580662"/>
              <a:ext cx="420709" cy="420417"/>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dirty="0">
                <a:solidFill>
                  <a:srgbClr val="EC5368"/>
                </a:solidFill>
                <a:latin typeface="inpin heiti" charset="-122"/>
                <a:ea typeface="inpin heiti" charset="-122"/>
              </a:endParaRPr>
            </a:p>
          </p:txBody>
        </p:sp>
        <p:sp>
          <p:nvSpPr>
            <p:cNvPr id="18" name="Rectangle 42"/>
            <p:cNvSpPr>
              <a:spLocks noChangeArrowheads="1"/>
            </p:cNvSpPr>
            <p:nvPr/>
          </p:nvSpPr>
          <p:spPr bwMode="auto">
            <a:xfrm>
              <a:off x="1867240" y="2558830"/>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inpin heiti" charset="-122"/>
                </a:rPr>
                <a:t>3</a:t>
              </a:r>
            </a:p>
          </p:txBody>
        </p:sp>
        <p:sp>
          <p:nvSpPr>
            <p:cNvPr id="19" name="Rectangle 43"/>
            <p:cNvSpPr>
              <a:spLocks noChangeArrowheads="1"/>
            </p:cNvSpPr>
            <p:nvPr/>
          </p:nvSpPr>
          <p:spPr bwMode="auto">
            <a:xfrm>
              <a:off x="2246590" y="2718423"/>
              <a:ext cx="456760" cy="26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inpin heiti" charset="-122"/>
                  <a:ea typeface="inpin heiti" charset="-122"/>
                </a:rPr>
                <a:t>课后</a:t>
              </a:r>
              <a:endParaRPr lang="bg-BG" altLang="zh-CN" sz="2000" dirty="0">
                <a:solidFill>
                  <a:schemeClr val="accent6">
                    <a:lumMod val="50000"/>
                  </a:schemeClr>
                </a:solidFill>
                <a:latin typeface="inpin heiti" charset="-122"/>
                <a:ea typeface="inpin heiti" charset="-122"/>
              </a:endParaRPr>
            </a:p>
          </p:txBody>
        </p:sp>
      </p:grpSp>
      <p:sp>
        <p:nvSpPr>
          <p:cNvPr id="20" name="Rectangle 44"/>
          <p:cNvSpPr>
            <a:spLocks noChangeArrowheads="1"/>
          </p:cNvSpPr>
          <p:nvPr/>
        </p:nvSpPr>
        <p:spPr bwMode="auto">
          <a:xfrm>
            <a:off x="1144002" y="767137"/>
            <a:ext cx="10253345" cy="156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l" defTabSz="913765" fontAlgn="base">
              <a:spcBef>
                <a:spcPct val="0"/>
              </a:spcBef>
              <a:spcAft>
                <a:spcPct val="0"/>
              </a:spcAft>
            </a:pPr>
            <a:r>
              <a:rPr lang="en-US" altLang="zh-CN" sz="2400" dirty="0" smtClean="0">
                <a:sym typeface="+mn-ea"/>
              </a:rPr>
              <a:t>         </a:t>
            </a:r>
            <a:r>
              <a:rPr lang="zh-CN" altLang="zh-CN" sz="2400" dirty="0" smtClean="0">
                <a:latin typeface="华文中宋" panose="02010600040101010101" charset="-122"/>
                <a:ea typeface="华文中宋" panose="02010600040101010101" charset="-122"/>
                <a:cs typeface="华文中宋" panose="02010600040101010101" charset="-122"/>
                <a:sym typeface="+mn-ea"/>
              </a:rPr>
              <a:t>以</a:t>
            </a:r>
            <a:r>
              <a:rPr lang="zh-CN" altLang="zh-CN" sz="2400" dirty="0">
                <a:latin typeface="华文中宋" panose="02010600040101010101" charset="-122"/>
                <a:ea typeface="华文中宋" panose="02010600040101010101" charset="-122"/>
                <a:cs typeface="华文中宋" panose="02010600040101010101" charset="-122"/>
                <a:sym typeface="+mn-ea"/>
              </a:rPr>
              <a:t>历史课第六单元明清时期统一多民族国家的巩固与潜伏的危机为例，</a:t>
            </a:r>
          </a:p>
          <a:p>
            <a:pPr algn="l" defTabSz="913765" fontAlgn="base">
              <a:spcBef>
                <a:spcPct val="0"/>
              </a:spcBef>
              <a:spcAft>
                <a:spcPct val="0"/>
              </a:spcAft>
            </a:pPr>
            <a:r>
              <a:rPr lang="zh-CN" altLang="zh-CN" sz="2400" dirty="0">
                <a:latin typeface="华文中宋" panose="02010600040101010101" charset="-122"/>
                <a:ea typeface="华文中宋" panose="02010600040101010101" charset="-122"/>
                <a:cs typeface="华文中宋" panose="02010600040101010101" charset="-122"/>
                <a:sym typeface="+mn-ea"/>
              </a:rPr>
              <a:t>说一说微能力点的应用过程：具体教学过程分为课前</a:t>
            </a:r>
            <a:r>
              <a:rPr lang="en-US" altLang="zh-CN" sz="2400" dirty="0">
                <a:latin typeface="华文中宋" panose="02010600040101010101" charset="-122"/>
                <a:ea typeface="华文中宋" panose="02010600040101010101" charset="-122"/>
                <a:cs typeface="华文中宋" panose="02010600040101010101" charset="-122"/>
                <a:sym typeface="+mn-ea"/>
              </a:rPr>
              <a:t>/</a:t>
            </a:r>
            <a:r>
              <a:rPr lang="zh-CN" altLang="zh-CN" sz="2400" dirty="0">
                <a:latin typeface="华文中宋" panose="02010600040101010101" charset="-122"/>
                <a:ea typeface="华文中宋" panose="02010600040101010101" charset="-122"/>
                <a:cs typeface="华文中宋" panose="02010600040101010101" charset="-122"/>
                <a:sym typeface="+mn-ea"/>
              </a:rPr>
              <a:t>课中</a:t>
            </a:r>
            <a:r>
              <a:rPr lang="en-US" altLang="zh-CN" sz="2400" dirty="0">
                <a:latin typeface="华文中宋" panose="02010600040101010101" charset="-122"/>
                <a:ea typeface="华文中宋" panose="02010600040101010101" charset="-122"/>
                <a:cs typeface="华文中宋" panose="02010600040101010101" charset="-122"/>
                <a:sym typeface="+mn-ea"/>
              </a:rPr>
              <a:t>/</a:t>
            </a:r>
            <a:r>
              <a:rPr lang="zh-CN" altLang="zh-CN" sz="2400" dirty="0">
                <a:latin typeface="华文中宋" panose="02010600040101010101" charset="-122"/>
                <a:ea typeface="华文中宋" panose="02010600040101010101" charset="-122"/>
                <a:cs typeface="华文中宋" panose="02010600040101010101" charset="-122"/>
                <a:sym typeface="+mn-ea"/>
              </a:rPr>
              <a:t>课后</a:t>
            </a:r>
            <a:endParaRPr lang="zh-CN" altLang="zh-CN" sz="2400" dirty="0">
              <a:latin typeface="华文中宋" panose="02010600040101010101" charset="-122"/>
              <a:ea typeface="华文中宋" panose="02010600040101010101" charset="-122"/>
              <a:cs typeface="华文中宋" panose="02010600040101010101" charset="-122"/>
            </a:endParaRPr>
          </a:p>
          <a:p>
            <a:pPr algn="l" defTabSz="913765" fontAlgn="base">
              <a:spcBef>
                <a:spcPct val="0"/>
              </a:spcBef>
              <a:spcAft>
                <a:spcPct val="0"/>
              </a:spcAft>
            </a:pPr>
            <a:endParaRPr lang="zh-CN" altLang="zh-CN" sz="2400" dirty="0"/>
          </a:p>
          <a:p>
            <a:pPr algn="l" defTabSz="913765" fontAlgn="base">
              <a:spcBef>
                <a:spcPct val="0"/>
              </a:spcBef>
              <a:spcAft>
                <a:spcPct val="0"/>
              </a:spcAft>
            </a:pPr>
            <a:endParaRPr lang="zh-CN" altLang="en-US" sz="2400" dirty="0">
              <a:solidFill>
                <a:srgbClr val="3F3F3F"/>
              </a:solidFill>
              <a:latin typeface="inpin heiti" charset="-122"/>
              <a:ea typeface="inpin heiti" charset="-122"/>
            </a:endParaRPr>
          </a:p>
        </p:txBody>
      </p:sp>
      <p:grpSp>
        <p:nvGrpSpPr>
          <p:cNvPr id="21" name="组合 20"/>
          <p:cNvGrpSpPr/>
          <p:nvPr/>
        </p:nvGrpSpPr>
        <p:grpSpPr>
          <a:xfrm>
            <a:off x="698273" y="1616590"/>
            <a:ext cx="2833565" cy="2401883"/>
            <a:chOff x="719955" y="1942754"/>
            <a:chExt cx="2833565" cy="2401327"/>
          </a:xfrm>
        </p:grpSpPr>
        <p:pic>
          <p:nvPicPr>
            <p:cNvPr id="22" name="Picture 2" descr="E:\Envato\WebPage Present\applecinemaledsd.png"/>
            <p:cNvPicPr>
              <a:picLocks noChangeAspect="1" noChangeArrowheads="1"/>
            </p:cNvPicPr>
            <p:nvPr/>
          </p:nvPicPr>
          <p:blipFill>
            <a:blip r:embed="rId3"/>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47561" y="2076796"/>
              <a:ext cx="2556000" cy="1619625"/>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grpSp>
      <p:grpSp>
        <p:nvGrpSpPr>
          <p:cNvPr id="25" name="组合 24"/>
          <p:cNvGrpSpPr/>
          <p:nvPr/>
        </p:nvGrpSpPr>
        <p:grpSpPr>
          <a:xfrm>
            <a:off x="8459360" y="1861579"/>
            <a:ext cx="3268204" cy="1911899"/>
            <a:chOff x="8481042" y="2187689"/>
            <a:chExt cx="3268205" cy="1911456"/>
          </a:xfrm>
        </p:grpSpPr>
        <p:pic>
          <p:nvPicPr>
            <p:cNvPr id="26" name="Picture 4" descr="E:\Envato\WebPage Present\081014-macbook1.png"/>
            <p:cNvPicPr>
              <a:picLocks noChangeAspect="1" noChangeArrowheads="1"/>
            </p:cNvPicPr>
            <p:nvPr/>
          </p:nvPicPr>
          <p:blipFill>
            <a:blip r:embed="rId5"/>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9127142" y="2435027"/>
              <a:ext cx="1944216" cy="1254791"/>
            </a:xfrm>
            <a:prstGeom prst="rect">
              <a:avLst/>
            </a:prstGeom>
            <a:blipFill dpi="0" rotWithShape="1">
              <a:blip r:embed="rId6"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inpin heiti" charset="-122"/>
                <a:ea typeface="inpin heiti" charset="-122"/>
              </a:endParaRPr>
            </a:p>
          </p:txBody>
        </p:sp>
      </p:grpSp>
      <p:grpSp>
        <p:nvGrpSpPr>
          <p:cNvPr id="28" name="组合 27"/>
          <p:cNvGrpSpPr/>
          <p:nvPr/>
        </p:nvGrpSpPr>
        <p:grpSpPr>
          <a:xfrm>
            <a:off x="5260792" y="2711848"/>
            <a:ext cx="2089154" cy="2005572"/>
            <a:chOff x="5282475" y="3037759"/>
            <a:chExt cx="2089154" cy="2005108"/>
          </a:xfrm>
        </p:grpSpPr>
        <p:pic>
          <p:nvPicPr>
            <p:cNvPr id="29" name="Picture 3" descr="E:\Envato\WebPage Present\33.png"/>
            <p:cNvPicPr>
              <a:picLocks noChangeAspect="1" noChangeArrowheads="1"/>
            </p:cNvPicPr>
            <p:nvPr/>
          </p:nvPicPr>
          <p:blipFill>
            <a:blip r:embed="rId7"/>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6000246" y="3195887"/>
              <a:ext cx="1143330" cy="1476000"/>
            </a:xfrm>
            <a:prstGeom prst="rect">
              <a:avLst/>
            </a:prstGeom>
            <a:blipFill dpi="0" rotWithShape="1">
              <a:blip r:embed="rId8"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inpin heiti" charset="-122"/>
                <a:ea typeface="inpin heiti" charset="-122"/>
              </a:endParaRPr>
            </a:p>
          </p:txBody>
        </p:sp>
        <p:sp>
          <p:nvSpPr>
            <p:cNvPr id="31" name="矩形 30"/>
            <p:cNvSpPr/>
            <p:nvPr/>
          </p:nvSpPr>
          <p:spPr>
            <a:xfrm>
              <a:off x="5416950" y="3933887"/>
              <a:ext cx="509081" cy="738000"/>
            </a:xfrm>
            <a:prstGeom prst="rect">
              <a:avLst/>
            </a:prstGeom>
            <a:blipFill dpi="0" rotWithShape="1">
              <a:blip r:embed="rId9"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inpin heiti" charset="-122"/>
                <a:ea typeface="inpin heiti" charset="-122"/>
              </a:endParaRPr>
            </a:p>
          </p:txBody>
        </p:sp>
      </p:grpSp>
      <p:sp>
        <p:nvSpPr>
          <p:cNvPr id="32" name="文本框 15"/>
          <p:cNvSpPr txBox="1"/>
          <p:nvPr/>
        </p:nvSpPr>
        <p:spPr>
          <a:xfrm>
            <a:off x="4536440" y="5255895"/>
            <a:ext cx="4159885" cy="954099"/>
          </a:xfrm>
          <a:prstGeom prst="rect">
            <a:avLst/>
          </a:prstGeom>
          <a:noFill/>
        </p:spPr>
        <p:txBody>
          <a:bodyPr wrap="square" lIns="91433" tIns="45716" rIns="91433" bIns="45716" rtlCol="0">
            <a:spAutoFit/>
          </a:bodyPr>
          <a:lstStyle/>
          <a:p>
            <a:r>
              <a:rPr lang="en-US" sz="1400" dirty="0">
                <a:latin typeface="仿宋" panose="02010609060101010101" charset="-122"/>
                <a:ea typeface="仿宋" panose="02010609060101010101" charset="-122"/>
              </a:rPr>
              <a:t>  </a:t>
            </a:r>
            <a:r>
              <a:rPr lang="zh-CN" altLang="zh-CN" sz="1400" b="1" dirty="0">
                <a:solidFill>
                  <a:schemeClr val="tx1"/>
                </a:solidFill>
                <a:sym typeface="+mn-ea"/>
              </a:rPr>
              <a:t>（二）课中实施</a:t>
            </a:r>
            <a:endParaRPr lang="zh-CN" altLang="zh-CN" sz="1400" b="1" dirty="0">
              <a:solidFill>
                <a:schemeClr val="tx1"/>
              </a:solidFill>
            </a:endParaRPr>
          </a:p>
          <a:p>
            <a:r>
              <a:rPr lang="en-US" altLang="zh-CN" sz="1400" b="1" dirty="0">
                <a:solidFill>
                  <a:schemeClr val="tx1"/>
                </a:solidFill>
                <a:sym typeface="+mn-ea"/>
              </a:rPr>
              <a:t>    </a:t>
            </a:r>
            <a:r>
              <a:rPr lang="en-US" altLang="zh-CN" sz="1400" b="1" dirty="0" smtClean="0">
                <a:solidFill>
                  <a:schemeClr val="tx1"/>
                </a:solidFill>
                <a:sym typeface="+mn-ea"/>
              </a:rPr>
              <a:t>  </a:t>
            </a:r>
            <a:r>
              <a:rPr lang="zh-CN" altLang="zh-CN" sz="1400" b="1" u="sng" dirty="0" smtClean="0">
                <a:solidFill>
                  <a:schemeClr val="tx1"/>
                </a:solidFill>
                <a:sym typeface="+mn-ea"/>
              </a:rPr>
              <a:t>首</a:t>
            </a:r>
            <a:r>
              <a:rPr lang="zh-CN" altLang="zh-CN" sz="1400" b="1" u="sng" dirty="0">
                <a:solidFill>
                  <a:schemeClr val="tx1"/>
                </a:solidFill>
                <a:sym typeface="+mn-ea"/>
              </a:rPr>
              <a:t>先总结问卷星答题情况和视频观看情况，</a:t>
            </a:r>
            <a:r>
              <a:rPr lang="zh-CN" altLang="en-US" sz="1400" b="1" dirty="0" smtClean="0">
                <a:solidFill>
                  <a:schemeClr val="tx1"/>
                </a:solidFill>
                <a:sym typeface="+mn-ea"/>
              </a:rPr>
              <a:t>根据预习找到难点，重点突破</a:t>
            </a:r>
            <a:r>
              <a:rPr lang="zh-CN" altLang="en-US" sz="1400" b="1" dirty="0" smtClean="0">
                <a:solidFill>
                  <a:schemeClr val="tx1"/>
                </a:solidFill>
                <a:sym typeface="+mn-ea"/>
              </a:rPr>
              <a:t>。随堂测试，小组互判。</a:t>
            </a:r>
            <a:endParaRPr lang="en-US" altLang="zh-CN" sz="1400" b="1" dirty="0" smtClean="0">
              <a:solidFill>
                <a:schemeClr val="tx1"/>
              </a:solidFill>
            </a:endParaRPr>
          </a:p>
          <a:p>
            <a:endParaRPr lang="en-US" altLang="zh-CN" sz="1400" b="1" dirty="0" smtClean="0">
              <a:solidFill>
                <a:schemeClr val="tx1"/>
              </a:solidFill>
              <a:latin typeface="仿宋" panose="02010609060101010101" charset="-122"/>
              <a:ea typeface="仿宋" panose="02010609060101010101" charset="-122"/>
            </a:endParaRPr>
          </a:p>
        </p:txBody>
      </p:sp>
      <p:sp>
        <p:nvSpPr>
          <p:cNvPr id="4" name="文本框 3"/>
          <p:cNvSpPr txBox="1"/>
          <p:nvPr/>
        </p:nvSpPr>
        <p:spPr>
          <a:xfrm>
            <a:off x="826135" y="4104640"/>
            <a:ext cx="2978785" cy="2031325"/>
          </a:xfrm>
          <a:prstGeom prst="rect">
            <a:avLst/>
          </a:prstGeom>
          <a:noFill/>
        </p:spPr>
        <p:txBody>
          <a:bodyPr wrap="square" rtlCol="0">
            <a:spAutoFit/>
          </a:bodyPr>
          <a:lstStyle/>
          <a:p>
            <a:r>
              <a:rPr lang="en-US" sz="1400" dirty="0">
                <a:latin typeface="inpin heiti" charset="-122"/>
                <a:ea typeface="inpin heiti" charset="-122"/>
                <a:sym typeface="+mn-ea"/>
              </a:rPr>
              <a:t>   </a:t>
            </a:r>
            <a:r>
              <a:rPr lang="zh-CN" altLang="zh-CN" sz="1400" b="1" dirty="0">
                <a:sym typeface="+mn-ea"/>
              </a:rPr>
              <a:t>（一）课前准备</a:t>
            </a:r>
            <a:endParaRPr lang="zh-CN" altLang="zh-CN" sz="1400" b="1" dirty="0"/>
          </a:p>
          <a:p>
            <a:r>
              <a:rPr lang="en-US" altLang="zh-CN" sz="1400" b="1" u="sng" dirty="0" smtClean="0">
                <a:sym typeface="+mn-ea"/>
              </a:rPr>
              <a:t>        </a:t>
            </a:r>
            <a:r>
              <a:rPr lang="zh-CN" altLang="zh-CN" sz="1400" b="1" u="sng" dirty="0" smtClean="0">
                <a:sym typeface="+mn-ea"/>
              </a:rPr>
              <a:t>教师</a:t>
            </a:r>
            <a:r>
              <a:rPr lang="zh-CN" altLang="en-US" sz="1400" b="1" u="sng" dirty="0">
                <a:sym typeface="+mn-ea"/>
              </a:rPr>
              <a:t>利</a:t>
            </a:r>
            <a:r>
              <a:rPr lang="zh-CN" altLang="en-US" sz="1400" b="1" u="sng" dirty="0" smtClean="0">
                <a:sym typeface="+mn-ea"/>
              </a:rPr>
              <a:t>用问卷星布置</a:t>
            </a:r>
            <a:r>
              <a:rPr lang="zh-CN" altLang="zh-CN" sz="1400" b="1" u="sng" dirty="0" smtClean="0">
                <a:sym typeface="+mn-ea"/>
              </a:rPr>
              <a:t>课</a:t>
            </a:r>
            <a:r>
              <a:rPr lang="zh-CN" altLang="zh-CN" sz="1400" b="1" u="sng" dirty="0">
                <a:sym typeface="+mn-ea"/>
              </a:rPr>
              <a:t>前任务：</a:t>
            </a:r>
            <a:endParaRPr lang="zh-CN" altLang="zh-CN" sz="1400" b="1" dirty="0"/>
          </a:p>
          <a:p>
            <a:r>
              <a:rPr lang="en-US" altLang="zh-CN" sz="1400" b="1" dirty="0">
                <a:sym typeface="+mn-ea"/>
              </a:rPr>
              <a:t>  </a:t>
            </a:r>
            <a:r>
              <a:rPr lang="zh-CN" altLang="en-US" sz="1400" b="1" dirty="0" smtClean="0">
                <a:sym typeface="+mn-ea"/>
              </a:rPr>
              <a:t>针对历史课程特点</a:t>
            </a:r>
            <a:r>
              <a:rPr lang="zh-CN" altLang="zh-CN" sz="1400" b="1" dirty="0" smtClean="0">
                <a:sym typeface="+mn-ea"/>
              </a:rPr>
              <a:t>，</a:t>
            </a:r>
            <a:r>
              <a:rPr lang="zh-CN" altLang="en-US" sz="1400" b="1" dirty="0" smtClean="0">
                <a:sym typeface="+mn-ea"/>
              </a:rPr>
              <a:t>利用问卷星提前设置好题目</a:t>
            </a:r>
            <a:r>
              <a:rPr lang="zh-CN" altLang="zh-CN" sz="1400" b="1" dirty="0" smtClean="0">
                <a:sym typeface="+mn-ea"/>
              </a:rPr>
              <a:t>，</a:t>
            </a:r>
            <a:r>
              <a:rPr lang="zh-CN" altLang="zh-CN" sz="1400" b="1" dirty="0">
                <a:sym typeface="+mn-ea"/>
              </a:rPr>
              <a:t>让学生带着问题对新课程进行展望</a:t>
            </a:r>
            <a:r>
              <a:rPr lang="zh-CN" altLang="zh-CN" sz="1400" b="1" dirty="0" smtClean="0">
                <a:sym typeface="+mn-ea"/>
              </a:rPr>
              <a:t>。</a:t>
            </a:r>
            <a:endParaRPr lang="en-US" altLang="zh-CN" sz="1400" b="1" dirty="0" smtClean="0"/>
          </a:p>
          <a:p>
            <a:r>
              <a:rPr lang="en-US" altLang="zh-CN" sz="1400" b="1" dirty="0" smtClean="0">
                <a:sym typeface="+mn-ea"/>
              </a:rPr>
              <a:t>    </a:t>
            </a:r>
            <a:r>
              <a:rPr lang="zh-CN" altLang="zh-CN" sz="1400" b="1" dirty="0" smtClean="0">
                <a:sym typeface="+mn-ea"/>
              </a:rPr>
              <a:t>在</a:t>
            </a:r>
            <a:r>
              <a:rPr lang="zh-CN" altLang="zh-CN" sz="1400" b="1" dirty="0">
                <a:sym typeface="+mn-ea"/>
              </a:rPr>
              <a:t>钉钉群里提前发布历史课程视频，提前形成印象，开启学生形象记忆。</a:t>
            </a:r>
            <a:endParaRPr lang="zh-CN" altLang="zh-CN" sz="1400" dirty="0"/>
          </a:p>
          <a:p>
            <a:endParaRPr lang="zh-CN" sz="1400" dirty="0">
              <a:latin typeface="仿宋" panose="02010609060101010101" charset="-122"/>
              <a:ea typeface="仿宋" panose="02010609060101010101" charset="-122"/>
              <a:sym typeface="+mn-ea"/>
            </a:endParaRPr>
          </a:p>
        </p:txBody>
      </p:sp>
      <p:sp>
        <p:nvSpPr>
          <p:cNvPr id="33" name="文本框 32"/>
          <p:cNvSpPr txBox="1"/>
          <p:nvPr/>
        </p:nvSpPr>
        <p:spPr>
          <a:xfrm>
            <a:off x="8871585" y="4389755"/>
            <a:ext cx="3028315" cy="1384995"/>
          </a:xfrm>
          <a:prstGeom prst="rect">
            <a:avLst/>
          </a:prstGeom>
          <a:noFill/>
        </p:spPr>
        <p:txBody>
          <a:bodyPr wrap="square" rtlCol="0">
            <a:spAutoFit/>
          </a:bodyPr>
          <a:lstStyle/>
          <a:p>
            <a:r>
              <a:rPr lang="en-US" sz="1400" dirty="0">
                <a:latin typeface="inpin heiti" charset="-122"/>
                <a:ea typeface="inpin heiti" charset="-122"/>
                <a:sym typeface="+mn-ea"/>
              </a:rPr>
              <a:t>  </a:t>
            </a:r>
            <a:r>
              <a:rPr lang="zh-CN" altLang="en-US" sz="1400" b="1" dirty="0">
                <a:latin typeface="inpin heiti" charset="-122"/>
                <a:ea typeface="inpin heiti" charset="-122"/>
                <a:sym typeface="+mn-ea"/>
              </a:rPr>
              <a:t>（三</a:t>
            </a:r>
            <a:r>
              <a:rPr lang="zh-CN" altLang="en-US" sz="1400" b="1" dirty="0" smtClean="0">
                <a:latin typeface="inpin heiti" charset="-122"/>
                <a:ea typeface="inpin heiti" charset="-122"/>
                <a:sym typeface="+mn-ea"/>
              </a:rPr>
              <a:t>）</a:t>
            </a:r>
            <a:r>
              <a:rPr lang="zh-CN" altLang="zh-CN" sz="1400" b="1" dirty="0" smtClean="0">
                <a:sym typeface="+mn-ea"/>
              </a:rPr>
              <a:t>课</a:t>
            </a:r>
            <a:r>
              <a:rPr lang="zh-CN" altLang="zh-CN" sz="1400" b="1" dirty="0">
                <a:sym typeface="+mn-ea"/>
              </a:rPr>
              <a:t>堂小结</a:t>
            </a:r>
            <a:endParaRPr lang="en-US" altLang="zh-CN" sz="1400" b="1" dirty="0" smtClean="0"/>
          </a:p>
          <a:p>
            <a:r>
              <a:rPr lang="en-US" altLang="zh-CN" sz="1400" b="1" u="sng" dirty="0" smtClean="0">
                <a:solidFill>
                  <a:schemeClr val="tx1"/>
                </a:solidFill>
                <a:sym typeface="+mn-ea"/>
              </a:rPr>
              <a:t>         </a:t>
            </a:r>
            <a:r>
              <a:rPr lang="zh-CN" altLang="zh-CN" sz="1400" b="1" u="sng" dirty="0" smtClean="0">
                <a:solidFill>
                  <a:schemeClr val="tx1"/>
                </a:solidFill>
                <a:sym typeface="+mn-ea"/>
              </a:rPr>
              <a:t>随</a:t>
            </a:r>
            <a:r>
              <a:rPr lang="zh-CN" altLang="zh-CN" sz="1400" b="1" u="sng" dirty="0">
                <a:solidFill>
                  <a:schemeClr val="tx1"/>
                </a:solidFill>
                <a:sym typeface="+mn-ea"/>
              </a:rPr>
              <a:t>学随测，以信息技术为支撑，</a:t>
            </a:r>
            <a:r>
              <a:rPr lang="zh-CN" altLang="en-US" sz="1400" b="1" dirty="0" smtClean="0">
                <a:sym typeface="+mn-ea"/>
              </a:rPr>
              <a:t>随学随测的方式让学生学习更加得心应手。</a:t>
            </a:r>
            <a:endParaRPr lang="en-US" altLang="zh-CN" sz="1400" b="1" dirty="0" smtClean="0"/>
          </a:p>
          <a:p>
            <a:r>
              <a:rPr lang="zh-CN" altLang="en-US" sz="1400" b="1" dirty="0" smtClean="0">
                <a:sym typeface="+mn-ea"/>
              </a:rPr>
              <a:t>。</a:t>
            </a:r>
            <a:endParaRPr lang="zh-CN" altLang="en-US" sz="1400" b="1" dirty="0"/>
          </a:p>
          <a:p>
            <a:endParaRPr lang="zh-CN" sz="1400" b="1" dirty="0">
              <a:latin typeface="仿宋" panose="02010609060101010101" charset="-122"/>
              <a:ea typeface="仿宋"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750"/>
                                        <p:tgtEl>
                                          <p:spTgt spid="25"/>
                                        </p:tgtEl>
                                      </p:cBhvr>
                                    </p:animEffect>
                                    <p:anim calcmode="lin" valueType="num">
                                      <p:cBhvr>
                                        <p:cTn id="47" dur="750" fill="hold"/>
                                        <p:tgtEl>
                                          <p:spTgt spid="25"/>
                                        </p:tgtEl>
                                        <p:attrNameLst>
                                          <p:attrName>ppt_x</p:attrName>
                                        </p:attrNameLst>
                                      </p:cBhvr>
                                      <p:tavLst>
                                        <p:tav tm="0">
                                          <p:val>
                                            <p:strVal val="#ppt_x"/>
                                          </p:val>
                                        </p:tav>
                                        <p:tav tm="100000">
                                          <p:val>
                                            <p:strVal val="#ppt_x"/>
                                          </p:val>
                                        </p:tav>
                                      </p:tavLst>
                                    </p:anim>
                                    <p:anim calcmode="lin" valueType="num">
                                      <p:cBhvr>
                                        <p:cTn id="48" dur="75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6" presetClass="entr" presetSubtype="37"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childTnLst>
                          </p:cTn>
                        </p:par>
                        <p:par>
                          <p:cTn id="53" fill="hold">
                            <p:stCondLst>
                              <p:cond delay="6500"/>
                            </p:stCondLst>
                            <p:childTnLst>
                              <p:par>
                                <p:cTn id="54" presetID="10" presetClass="entr" presetSubtype="0" fill="hold" nodeType="afterEffect">
                                  <p:stCondLst>
                                    <p:cond delay="0"/>
                                  </p:stCondLst>
                                  <p:childTnLst>
                                    <p:set>
                                      <p:cBhvr>
                                        <p:cTn id="55" dur="1" fill="hold">
                                          <p:stCondLst>
                                            <p:cond delay="0"/>
                                          </p:stCondLst>
                                        </p:cTn>
                                        <p:tgtEl>
                                          <p:spTgt spid="4">
                                            <p:txEl>
                                              <p:pRg st="0" end="0"/>
                                            </p:txEl>
                                          </p:spTgt>
                                        </p:tgtEl>
                                        <p:attrNameLst>
                                          <p:attrName>style.visibility</p:attrName>
                                        </p:attrNameLst>
                                      </p:cBhvr>
                                      <p:to>
                                        <p:strVal val="visible"/>
                                      </p:to>
                                    </p:set>
                                    <p:animEffect transition="in" filter="fade">
                                      <p:cBhvr>
                                        <p:cTn id="56" dur="500"/>
                                        <p:tgtEl>
                                          <p:spTgt spid="4">
                                            <p:txEl>
                                              <p:pRg st="0" end="0"/>
                                            </p:txEl>
                                          </p:spTgt>
                                        </p:tgtEl>
                                      </p:cBhvr>
                                    </p:animEffect>
                                  </p:childTnLst>
                                </p:cTn>
                              </p:par>
                            </p:childTnLst>
                          </p:cTn>
                        </p:par>
                        <p:par>
                          <p:cTn id="57" fill="hold">
                            <p:stCondLst>
                              <p:cond delay="7000"/>
                            </p:stCondLst>
                            <p:childTnLst>
                              <p:par>
                                <p:cTn id="58" presetID="10" presetClass="entr" presetSubtype="0" fill="hold" nodeType="afterEffect">
                                  <p:stCondLst>
                                    <p:cond delay="0"/>
                                  </p:stCondLst>
                                  <p:childTnLst>
                                    <p:set>
                                      <p:cBhvr>
                                        <p:cTn id="59" dur="1" fill="hold">
                                          <p:stCondLst>
                                            <p:cond delay="0"/>
                                          </p:stCondLst>
                                        </p:cTn>
                                        <p:tgtEl>
                                          <p:spTgt spid="4">
                                            <p:txEl>
                                              <p:pRg st="1" end="1"/>
                                            </p:txEl>
                                          </p:spTgt>
                                        </p:tgtEl>
                                        <p:attrNameLst>
                                          <p:attrName>style.visibility</p:attrName>
                                        </p:attrNameLst>
                                      </p:cBhvr>
                                      <p:to>
                                        <p:strVal val="visible"/>
                                      </p:to>
                                    </p:set>
                                    <p:animEffect transition="in" filter="fade">
                                      <p:cBhvr>
                                        <p:cTn id="60" dur="500"/>
                                        <p:tgtEl>
                                          <p:spTgt spid="4">
                                            <p:txEl>
                                              <p:pRg st="1" end="1"/>
                                            </p:txEl>
                                          </p:spTgt>
                                        </p:tgtEl>
                                      </p:cBhvr>
                                    </p:animEffect>
                                  </p:childTnLst>
                                </p:cTn>
                              </p:par>
                            </p:childTnLst>
                          </p:cTn>
                        </p:par>
                        <p:par>
                          <p:cTn id="61" fill="hold">
                            <p:stCondLst>
                              <p:cond delay="7500"/>
                            </p:stCondLst>
                            <p:childTnLst>
                              <p:par>
                                <p:cTn id="62" presetID="10" presetClass="entr" presetSubtype="0" fill="hold" nodeType="afterEffect">
                                  <p:stCondLst>
                                    <p:cond delay="0"/>
                                  </p:stCondLst>
                                  <p:childTnLst>
                                    <p:set>
                                      <p:cBhvr>
                                        <p:cTn id="63" dur="1" fill="hold">
                                          <p:stCondLst>
                                            <p:cond delay="0"/>
                                          </p:stCondLst>
                                        </p:cTn>
                                        <p:tgtEl>
                                          <p:spTgt spid="4">
                                            <p:txEl>
                                              <p:pRg st="2" end="2"/>
                                            </p:txEl>
                                          </p:spTgt>
                                        </p:tgtEl>
                                        <p:attrNameLst>
                                          <p:attrName>style.visibility</p:attrName>
                                        </p:attrNameLst>
                                      </p:cBhvr>
                                      <p:to>
                                        <p:strVal val="visible"/>
                                      </p:to>
                                    </p:set>
                                    <p:animEffect transition="in" filter="fade">
                                      <p:cBhvr>
                                        <p:cTn id="64" dur="500"/>
                                        <p:tgtEl>
                                          <p:spTgt spid="4">
                                            <p:txEl>
                                              <p:pRg st="2" end="2"/>
                                            </p:txEl>
                                          </p:spTgt>
                                        </p:tgtEl>
                                      </p:cBhvr>
                                    </p:animEffect>
                                  </p:childTnLst>
                                </p:cTn>
                              </p:par>
                            </p:childTnLst>
                          </p:cTn>
                        </p:par>
                        <p:par>
                          <p:cTn id="65" fill="hold">
                            <p:stCondLst>
                              <p:cond delay="8000"/>
                            </p:stCondLst>
                            <p:childTnLst>
                              <p:par>
                                <p:cTn id="66" presetID="10" presetClass="entr" presetSubtype="0" fill="hold" nodeType="afterEffect">
                                  <p:stCondLst>
                                    <p:cond delay="0"/>
                                  </p:stCondLst>
                                  <p:childTnLst>
                                    <p:set>
                                      <p:cBhvr>
                                        <p:cTn id="67" dur="1" fill="hold">
                                          <p:stCondLst>
                                            <p:cond delay="0"/>
                                          </p:stCondLst>
                                        </p:cTn>
                                        <p:tgtEl>
                                          <p:spTgt spid="4">
                                            <p:txEl>
                                              <p:pRg st="3" end="3"/>
                                            </p:txEl>
                                          </p:spTgt>
                                        </p:tgtEl>
                                        <p:attrNameLst>
                                          <p:attrName>style.visibility</p:attrName>
                                        </p:attrNameLst>
                                      </p:cBhvr>
                                      <p:to>
                                        <p:strVal val="visible"/>
                                      </p:to>
                                    </p:set>
                                    <p:animEffect transition="in" filter="fade">
                                      <p:cBhvr>
                                        <p:cTn id="68" dur="500"/>
                                        <p:tgtEl>
                                          <p:spTgt spid="4">
                                            <p:txEl>
                                              <p:pRg st="3" end="3"/>
                                            </p:txEl>
                                          </p:spTgt>
                                        </p:tgtEl>
                                      </p:cBhvr>
                                    </p:animEffect>
                                  </p:childTnLst>
                                </p:cTn>
                              </p:par>
                            </p:childTnLst>
                          </p:cTn>
                        </p:par>
                        <p:par>
                          <p:cTn id="69" fill="hold">
                            <p:stCondLst>
                              <p:cond delay="8500"/>
                            </p:stCondLst>
                            <p:childTnLst>
                              <p:par>
                                <p:cTn id="70" presetID="10" presetClass="entr" presetSubtype="0" fill="hold" grpId="0" nodeType="afterEffect">
                                  <p:stCondLst>
                                    <p:cond delay="0"/>
                                  </p:stCondLst>
                                  <p:iterate type="wd">
                                    <p:tmPct val="10000"/>
                                  </p:iterate>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par>
                          <p:cTn id="73" fill="hold">
                            <p:stCondLst>
                              <p:cond delay="11550"/>
                            </p:stCondLst>
                            <p:childTnLst>
                              <p:par>
                                <p:cTn id="74" presetID="10" presetClass="entr" presetSubtype="0" fill="hold" nodeType="afterEffect">
                                  <p:stCondLst>
                                    <p:cond delay="0"/>
                                  </p:stCondLst>
                                  <p:childTnLst>
                                    <p:set>
                                      <p:cBhvr>
                                        <p:cTn id="75" dur="1" fill="hold">
                                          <p:stCondLst>
                                            <p:cond delay="0"/>
                                          </p:stCondLst>
                                        </p:cTn>
                                        <p:tgtEl>
                                          <p:spTgt spid="32">
                                            <p:txEl>
                                              <p:pRg st="0" end="0"/>
                                            </p:txEl>
                                          </p:spTgt>
                                        </p:tgtEl>
                                        <p:attrNameLst>
                                          <p:attrName>style.visibility</p:attrName>
                                        </p:attrNameLst>
                                      </p:cBhvr>
                                      <p:to>
                                        <p:strVal val="visible"/>
                                      </p:to>
                                    </p:set>
                                    <p:animEffect transition="in" filter="fade">
                                      <p:cBhvr>
                                        <p:cTn id="76" dur="500"/>
                                        <p:tgtEl>
                                          <p:spTgt spid="32">
                                            <p:txEl>
                                              <p:pRg st="0" end="0"/>
                                            </p:txEl>
                                          </p:spTgt>
                                        </p:tgtEl>
                                      </p:cBhvr>
                                    </p:animEffect>
                                  </p:childTnLst>
                                </p:cTn>
                              </p:par>
                            </p:childTnLst>
                          </p:cTn>
                        </p:par>
                        <p:par>
                          <p:cTn id="77" fill="hold">
                            <p:stCondLst>
                              <p:cond delay="12050"/>
                            </p:stCondLst>
                            <p:childTnLst>
                              <p:par>
                                <p:cTn id="78" presetID="10" presetClass="entr" presetSubtype="0" fill="hold" nodeType="afterEffect">
                                  <p:stCondLst>
                                    <p:cond delay="0"/>
                                  </p:stCondLst>
                                  <p:childTnLst>
                                    <p:set>
                                      <p:cBhvr>
                                        <p:cTn id="79" dur="1" fill="hold">
                                          <p:stCondLst>
                                            <p:cond delay="0"/>
                                          </p:stCondLst>
                                        </p:cTn>
                                        <p:tgtEl>
                                          <p:spTgt spid="32">
                                            <p:txEl>
                                              <p:pRg st="1" end="1"/>
                                            </p:txEl>
                                          </p:spTgt>
                                        </p:tgtEl>
                                        <p:attrNameLst>
                                          <p:attrName>style.visibility</p:attrName>
                                        </p:attrNameLst>
                                      </p:cBhvr>
                                      <p:to>
                                        <p:strVal val="visible"/>
                                      </p:to>
                                    </p:set>
                                    <p:animEffect transition="in" filter="fade">
                                      <p:cBhvr>
                                        <p:cTn id="80" dur="500"/>
                                        <p:tgtEl>
                                          <p:spTgt spid="32">
                                            <p:txEl>
                                              <p:pRg st="1" end="1"/>
                                            </p:txEl>
                                          </p:spTgt>
                                        </p:tgtEl>
                                      </p:cBhvr>
                                    </p:animEffect>
                                  </p:childTnLst>
                                </p:cTn>
                              </p:par>
                            </p:childTnLst>
                          </p:cTn>
                        </p:par>
                        <p:par>
                          <p:cTn id="81" fill="hold">
                            <p:stCondLst>
                              <p:cond delay="12550"/>
                            </p:stCondLst>
                            <p:childTnLst>
                              <p:par>
                                <p:cTn id="82" presetID="10" presetClass="entr" presetSubtype="0" fill="hold" nodeType="afterEffect">
                                  <p:stCondLst>
                                    <p:cond delay="0"/>
                                  </p:stCondLst>
                                  <p:childTnLst>
                                    <p:set>
                                      <p:cBhvr>
                                        <p:cTn id="83" dur="1" fill="hold">
                                          <p:stCondLst>
                                            <p:cond delay="0"/>
                                          </p:stCondLst>
                                        </p:cTn>
                                        <p:tgtEl>
                                          <p:spTgt spid="33">
                                            <p:txEl>
                                              <p:pRg st="0" end="0"/>
                                            </p:txEl>
                                          </p:spTgt>
                                        </p:tgtEl>
                                        <p:attrNameLst>
                                          <p:attrName>style.visibility</p:attrName>
                                        </p:attrNameLst>
                                      </p:cBhvr>
                                      <p:to>
                                        <p:strVal val="visible"/>
                                      </p:to>
                                    </p:set>
                                    <p:animEffect transition="in" filter="fade">
                                      <p:cBhvr>
                                        <p:cTn id="84" dur="500"/>
                                        <p:tgtEl>
                                          <p:spTgt spid="33">
                                            <p:txEl>
                                              <p:pRg st="0" end="0"/>
                                            </p:txEl>
                                          </p:spTgt>
                                        </p:tgtEl>
                                      </p:cBhvr>
                                    </p:animEffect>
                                  </p:childTnLst>
                                </p:cTn>
                              </p:par>
                            </p:childTnLst>
                          </p:cTn>
                        </p:par>
                        <p:par>
                          <p:cTn id="85" fill="hold">
                            <p:stCondLst>
                              <p:cond delay="13050"/>
                            </p:stCondLst>
                            <p:childTnLst>
                              <p:par>
                                <p:cTn id="86" presetID="10" presetClass="entr" presetSubtype="0" fill="hold" nodeType="afterEffect">
                                  <p:stCondLst>
                                    <p:cond delay="0"/>
                                  </p:stCondLst>
                                  <p:childTnLst>
                                    <p:set>
                                      <p:cBhvr>
                                        <p:cTn id="87" dur="1" fill="hold">
                                          <p:stCondLst>
                                            <p:cond delay="0"/>
                                          </p:stCondLst>
                                        </p:cTn>
                                        <p:tgtEl>
                                          <p:spTgt spid="33">
                                            <p:txEl>
                                              <p:pRg st="1" end="1"/>
                                            </p:txEl>
                                          </p:spTgt>
                                        </p:tgtEl>
                                        <p:attrNameLst>
                                          <p:attrName>style.visibility</p:attrName>
                                        </p:attrNameLst>
                                      </p:cBhvr>
                                      <p:to>
                                        <p:strVal val="visible"/>
                                      </p:to>
                                    </p:set>
                                    <p:animEffect transition="in" filter="fade">
                                      <p:cBhvr>
                                        <p:cTn id="88" dur="500"/>
                                        <p:tgtEl>
                                          <p:spTgt spid="33">
                                            <p:txEl>
                                              <p:pRg st="1" end="1"/>
                                            </p:txEl>
                                          </p:spTgt>
                                        </p:tgtEl>
                                      </p:cBhvr>
                                    </p:animEffect>
                                  </p:childTnLst>
                                </p:cTn>
                              </p:par>
                            </p:childTnLst>
                          </p:cTn>
                        </p:par>
                        <p:par>
                          <p:cTn id="89" fill="hold">
                            <p:stCondLst>
                              <p:cond delay="13550"/>
                            </p:stCondLst>
                            <p:childTnLst>
                              <p:par>
                                <p:cTn id="90" presetID="10" presetClass="entr" presetSubtype="0" fill="hold" nodeType="afterEffect">
                                  <p:stCondLst>
                                    <p:cond delay="0"/>
                                  </p:stCondLst>
                                  <p:childTnLst>
                                    <p:set>
                                      <p:cBhvr>
                                        <p:cTn id="91" dur="1" fill="hold">
                                          <p:stCondLst>
                                            <p:cond delay="0"/>
                                          </p:stCondLst>
                                        </p:cTn>
                                        <p:tgtEl>
                                          <p:spTgt spid="33">
                                            <p:txEl>
                                              <p:pRg st="2" end="2"/>
                                            </p:txEl>
                                          </p:spTgt>
                                        </p:tgtEl>
                                        <p:attrNameLst>
                                          <p:attrName>style.visibility</p:attrName>
                                        </p:attrNameLst>
                                      </p:cBhvr>
                                      <p:to>
                                        <p:strVal val="visible"/>
                                      </p:to>
                                    </p:set>
                                    <p:animEffect transition="in" filter="fade">
                                      <p:cBhvr>
                                        <p:cTn id="92" dur="500"/>
                                        <p:tgtEl>
                                          <p:spTgt spid="3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0"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76725" y="1181100"/>
            <a:ext cx="3841750" cy="769441"/>
          </a:xfrm>
          <a:prstGeom prst="rect">
            <a:avLst/>
          </a:prstGeom>
          <a:noFill/>
        </p:spPr>
        <p:txBody>
          <a:bodyPr wrap="square" rtlCol="0">
            <a:spAutoFit/>
          </a:bodyPr>
          <a:lstStyle/>
          <a:p>
            <a:r>
              <a:rPr lang="zh-CN" altLang="en-US" sz="4400" b="1" dirty="0" smtClean="0"/>
              <a:t>教与学的改变</a:t>
            </a:r>
            <a:endParaRPr lang="zh-CN" altLang="en-US" sz="4400" b="1" dirty="0"/>
          </a:p>
        </p:txBody>
      </p:sp>
      <p:sp>
        <p:nvSpPr>
          <p:cNvPr id="3" name="TextBox 2"/>
          <p:cNvSpPr txBox="1"/>
          <p:nvPr/>
        </p:nvSpPr>
        <p:spPr>
          <a:xfrm>
            <a:off x="1371600" y="2298700"/>
            <a:ext cx="9652000" cy="1200329"/>
          </a:xfrm>
          <a:prstGeom prst="rect">
            <a:avLst/>
          </a:prstGeom>
          <a:noFill/>
        </p:spPr>
        <p:txBody>
          <a:bodyPr wrap="square" rtlCol="0">
            <a:spAutoFit/>
          </a:bodyPr>
          <a:lstStyle/>
          <a:p>
            <a:r>
              <a:rPr lang="zh-CN" altLang="en-US" sz="2400" dirty="0" smtClean="0"/>
              <a:t>        通过信息技术的应用，教师的教学手段更加丰富，上课更加容易，学生学习的兴趣变得更加浓厚，思路打开了，学习主动性也得到了增强，学习不再盲目。</a:t>
            </a:r>
            <a:endParaRPr lang="zh-CN" altLang="en-US" sz="2400" dirty="0"/>
          </a:p>
        </p:txBody>
      </p:sp>
    </p:spTree>
    <p:extLst>
      <p:ext uri="{BB962C8B-B14F-4D97-AF65-F5344CB8AC3E}">
        <p14:creationId xmlns:p14="http://schemas.microsoft.com/office/powerpoint/2010/main" val="10680952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smtClean="0">
                <a:solidFill>
                  <a:schemeClr val="accent6"/>
                </a:solidFill>
                <a:latin typeface="方正粗黑宋简体" panose="02000000000000000000" charset="-122"/>
                <a:ea typeface="方正粗黑宋简体" panose="02000000000000000000" charset="-122"/>
              </a:rPr>
              <a:t>4</a:t>
            </a:r>
            <a:endParaRPr lang="zh-CN" altLang="en-US" sz="12000" b="0" dirty="0">
              <a:solidFill>
                <a:schemeClr val="accent6"/>
              </a:solidFill>
              <a:latin typeface="方正粗黑宋简体" panose="02000000000000000000" charset="-122"/>
              <a:ea typeface="方正粗黑宋简体" panose="02000000000000000000" charset="-122"/>
            </a:endParaRPr>
          </a:p>
        </p:txBody>
      </p:sp>
      <p:sp>
        <p:nvSpPr>
          <p:cNvPr id="64" name="文本框 78"/>
          <p:cNvSpPr txBox="1"/>
          <p:nvPr/>
        </p:nvSpPr>
        <p:spPr>
          <a:xfrm>
            <a:off x="4230553" y="3747232"/>
            <a:ext cx="4754880" cy="1198880"/>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b="0" dirty="0" smtClean="0">
                <a:solidFill>
                  <a:schemeClr val="accent6"/>
                </a:solidFill>
                <a:latin typeface="方正粗黑宋简体" panose="02000000000000000000" charset="-122"/>
                <a:ea typeface="方正粗黑宋简体" panose="02000000000000000000" charset="-122"/>
              </a:rPr>
              <a:t>说教学</a:t>
            </a:r>
            <a:r>
              <a:rPr lang="zh-CN" altLang="en-US" sz="7200" b="0" dirty="0">
                <a:solidFill>
                  <a:schemeClr val="accent6"/>
                </a:solidFill>
                <a:latin typeface="方正粗黑宋简体" panose="02000000000000000000" charset="-122"/>
                <a:ea typeface="方正粗黑宋简体" panose="02000000000000000000" charset="-122"/>
              </a:rPr>
              <a:t>反思</a:t>
            </a: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8803481" y="429667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029335" y="191135"/>
            <a:ext cx="2708910" cy="368300"/>
          </a:xfrm>
          <a:prstGeom prst="rect">
            <a:avLst/>
          </a:prstGeom>
        </p:spPr>
        <p:txBody>
          <a:bodyPr wrap="square">
            <a:spAutoFit/>
          </a:bodyPr>
          <a:lstStyle/>
          <a:p>
            <a:r>
              <a:rPr lang="zh-CN" altLang="en-US" sz="1800" dirty="0" smtClean="0">
                <a:solidFill>
                  <a:prstClr val="black">
                    <a:lumMod val="75000"/>
                    <a:lumOff val="25000"/>
                  </a:prstClr>
                </a:solidFill>
                <a:latin typeface="inpin heiti" charset="-122"/>
                <a:ea typeface="inpin heiti" charset="-122"/>
              </a:rPr>
              <a:t>B1技术支持的测试与练习</a:t>
            </a:r>
          </a:p>
        </p:txBody>
      </p:sp>
      <p:grpSp>
        <p:nvGrpSpPr>
          <p:cNvPr id="3" name="组合 2"/>
          <p:cNvGrpSpPr/>
          <p:nvPr/>
        </p:nvGrpSpPr>
        <p:grpSpPr>
          <a:xfrm>
            <a:off x="3693795" y="255214"/>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grpSp>
      <p:grpSp>
        <p:nvGrpSpPr>
          <p:cNvPr id="27" name="Group 27"/>
          <p:cNvGrpSpPr/>
          <p:nvPr/>
        </p:nvGrpSpPr>
        <p:grpSpPr>
          <a:xfrm>
            <a:off x="266700" y="1045129"/>
            <a:ext cx="4841874" cy="2269571"/>
            <a:chOff x="1063195" y="1864819"/>
            <a:chExt cx="1938940" cy="2045266"/>
          </a:xfrm>
          <a:solidFill>
            <a:schemeClr val="accent5"/>
          </a:solidFill>
        </p:grpSpPr>
        <p:grpSp>
          <p:nvGrpSpPr>
            <p:cNvPr id="28" name="Group 24"/>
            <p:cNvGrpSpPr/>
            <p:nvPr/>
          </p:nvGrpSpPr>
          <p:grpSpPr>
            <a:xfrm>
              <a:off x="1063195" y="1864819"/>
              <a:ext cx="1938940" cy="1986970"/>
              <a:chOff x="1063195" y="1864819"/>
              <a:chExt cx="1938940" cy="1986970"/>
            </a:xfrm>
            <a:grpFill/>
          </p:grpSpPr>
          <p:sp>
            <p:nvSpPr>
              <p:cNvPr id="29" name="Rectangle 8"/>
              <p:cNvSpPr/>
              <p:nvPr/>
            </p:nvSpPr>
            <p:spPr>
              <a:xfrm>
                <a:off x="1063195" y="1864819"/>
                <a:ext cx="1938940" cy="198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pin heiti" charset="-122"/>
                </a:endParaRPr>
              </a:p>
            </p:txBody>
          </p:sp>
          <p:sp>
            <p:nvSpPr>
              <p:cNvPr id="36" name="Rectangle 16"/>
              <p:cNvSpPr/>
              <p:nvPr/>
            </p:nvSpPr>
            <p:spPr>
              <a:xfrm>
                <a:off x="1104394" y="2015343"/>
                <a:ext cx="1821714" cy="1301778"/>
              </a:xfrm>
              <a:prstGeom prst="rect">
                <a:avLst/>
              </a:prstGeom>
              <a:grpFill/>
            </p:spPr>
            <p:txBody>
              <a:bodyPr wrap="square">
                <a:noAutofit/>
              </a:bodyPr>
              <a:lstStyle/>
              <a:p>
                <a:r>
                  <a:rPr lang="en-US" altLang="zh-CN" sz="2000" b="1" dirty="0">
                    <a:solidFill>
                      <a:schemeClr val="bg1"/>
                    </a:solidFill>
                    <a:latin typeface="华文中宋" panose="02010600040101010101" charset="-122"/>
                    <a:ea typeface="华文中宋" panose="02010600040101010101" charset="-122"/>
                    <a:cs typeface="华文中宋" panose="02010600040101010101" charset="-122"/>
                    <a:sym typeface="+mn-ea"/>
                  </a:rPr>
                  <a:t>1</a:t>
                </a:r>
                <a:r>
                  <a:rPr lang="en-US" altLang="zh-CN"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a:t>
                </a:r>
                <a:r>
                  <a:rPr lang="zh-CN" altLang="en-US"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课</a:t>
                </a:r>
                <a:r>
                  <a:rPr lang="zh-CN" altLang="zh-CN"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前测</a:t>
                </a:r>
                <a:r>
                  <a:rPr lang="zh-CN" altLang="en-US"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试能够更加</a:t>
                </a:r>
                <a:r>
                  <a:rPr lang="zh-CN" altLang="zh-CN"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准确</a:t>
                </a:r>
                <a:r>
                  <a:rPr lang="zh-CN" altLang="en-US"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的</a:t>
                </a:r>
                <a:r>
                  <a:rPr lang="zh-CN" altLang="zh-CN"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评</a:t>
                </a:r>
                <a:r>
                  <a:rPr lang="zh-CN" altLang="zh-CN" sz="2000" b="1" dirty="0">
                    <a:solidFill>
                      <a:schemeClr val="bg1"/>
                    </a:solidFill>
                    <a:latin typeface="华文中宋" panose="02010600040101010101" charset="-122"/>
                    <a:ea typeface="华文中宋" panose="02010600040101010101" charset="-122"/>
                    <a:cs typeface="华文中宋" panose="02010600040101010101" charset="-122"/>
                    <a:sym typeface="+mn-ea"/>
                  </a:rPr>
                  <a:t>估学生能力。</a:t>
                </a:r>
                <a:r>
                  <a:rPr lang="zh-CN" altLang="zh-CN" sz="2000" dirty="0" smtClean="0">
                    <a:solidFill>
                      <a:schemeClr val="bg1"/>
                    </a:solidFill>
                    <a:latin typeface="华文中宋" panose="02010600040101010101" charset="-122"/>
                    <a:ea typeface="华文中宋" panose="02010600040101010101" charset="-122"/>
                    <a:cs typeface="华文中宋" panose="02010600040101010101" charset="-122"/>
                    <a:sym typeface="+mn-ea"/>
                  </a:rPr>
                  <a:t>在</a:t>
                </a:r>
                <a:r>
                  <a:rPr lang="zh-CN" altLang="en-US" sz="2000" dirty="0" smtClean="0">
                    <a:solidFill>
                      <a:schemeClr val="bg1"/>
                    </a:solidFill>
                    <a:latin typeface="华文中宋" panose="02010600040101010101" charset="-122"/>
                    <a:ea typeface="华文中宋" panose="02010600040101010101" charset="-122"/>
                    <a:cs typeface="华文中宋" panose="02010600040101010101" charset="-122"/>
                    <a:sym typeface="+mn-ea"/>
                  </a:rPr>
                  <a:t>课</a:t>
                </a:r>
                <a:r>
                  <a:rPr lang="zh-CN" altLang="zh-CN" sz="2000" dirty="0" smtClean="0">
                    <a:solidFill>
                      <a:schemeClr val="bg1"/>
                    </a:solidFill>
                    <a:latin typeface="华文中宋" panose="02010600040101010101" charset="-122"/>
                    <a:ea typeface="华文中宋" panose="02010600040101010101" charset="-122"/>
                    <a:cs typeface="华文中宋" panose="02010600040101010101" charset="-122"/>
                    <a:sym typeface="+mn-ea"/>
                  </a:rPr>
                  <a:t>前测</a:t>
                </a:r>
                <a:r>
                  <a:rPr lang="zh-CN" altLang="en-US" sz="2000" dirty="0" smtClean="0">
                    <a:solidFill>
                      <a:schemeClr val="bg1"/>
                    </a:solidFill>
                    <a:latin typeface="华文中宋" panose="02010600040101010101" charset="-122"/>
                    <a:ea typeface="华文中宋" panose="02010600040101010101" charset="-122"/>
                    <a:cs typeface="华文中宋" panose="02010600040101010101" charset="-122"/>
                    <a:sym typeface="+mn-ea"/>
                  </a:rPr>
                  <a:t>试</a:t>
                </a:r>
                <a:r>
                  <a:rPr lang="zh-CN" altLang="zh-CN" sz="2000" dirty="0" smtClean="0">
                    <a:solidFill>
                      <a:schemeClr val="bg1"/>
                    </a:solidFill>
                    <a:latin typeface="华文中宋" panose="02010600040101010101" charset="-122"/>
                    <a:ea typeface="华文中宋" panose="02010600040101010101" charset="-122"/>
                    <a:cs typeface="华文中宋" panose="02010600040101010101" charset="-122"/>
                    <a:sym typeface="+mn-ea"/>
                  </a:rPr>
                  <a:t>过</a:t>
                </a:r>
                <a:r>
                  <a:rPr lang="zh-CN" altLang="zh-CN" sz="2000" dirty="0">
                    <a:solidFill>
                      <a:schemeClr val="bg1"/>
                    </a:solidFill>
                    <a:latin typeface="华文中宋" panose="02010600040101010101" charset="-122"/>
                    <a:ea typeface="华文中宋" panose="02010600040101010101" charset="-122"/>
                    <a:cs typeface="华文中宋" panose="02010600040101010101" charset="-122"/>
                    <a:sym typeface="+mn-ea"/>
                  </a:rPr>
                  <a:t>程中要准确评估学生的能力，分析学生现有能力以便更好的掌握本节课学习内</a:t>
                </a:r>
                <a:r>
                  <a:rPr lang="zh-CN" altLang="zh-CN" sz="2000" dirty="0" smtClean="0">
                    <a:solidFill>
                      <a:schemeClr val="bg1"/>
                    </a:solidFill>
                    <a:latin typeface="华文中宋" panose="02010600040101010101" charset="-122"/>
                    <a:ea typeface="华文中宋" panose="02010600040101010101" charset="-122"/>
                    <a:cs typeface="华文中宋" panose="02010600040101010101" charset="-122"/>
                    <a:sym typeface="+mn-ea"/>
                  </a:rPr>
                  <a:t>容，</a:t>
                </a:r>
                <a:r>
                  <a:rPr lang="zh-CN" altLang="en-US" sz="2000" dirty="0" smtClean="0">
                    <a:solidFill>
                      <a:schemeClr val="bg1"/>
                    </a:solidFill>
                    <a:latin typeface="华文中宋" panose="02010600040101010101" charset="-122"/>
                    <a:ea typeface="华文中宋" panose="02010600040101010101" charset="-122"/>
                    <a:cs typeface="华文中宋" panose="02010600040101010101" charset="-122"/>
                    <a:sym typeface="+mn-ea"/>
                  </a:rPr>
                  <a:t>较之前的盲目预习有了很大的提高，学生可以有的放矢</a:t>
                </a:r>
                <a:r>
                  <a:rPr lang="zh-CN" altLang="en-US" sz="2000" dirty="0" smtClean="0">
                    <a:solidFill>
                      <a:schemeClr val="bg1"/>
                    </a:solidFill>
                    <a:latin typeface="华文中宋" panose="02010600040101010101" charset="-122"/>
                    <a:ea typeface="华文中宋" panose="02010600040101010101" charset="-122"/>
                    <a:cs typeface="华文中宋" panose="02010600040101010101" charset="-122"/>
                    <a:sym typeface="+mn-ea"/>
                  </a:rPr>
                  <a:t>。</a:t>
                </a:r>
                <a:endParaRPr lang="zh-CN" dirty="0">
                  <a:solidFill>
                    <a:schemeClr val="bg1"/>
                  </a:solidFill>
                  <a:latin typeface="inpin heiti" charset="-122"/>
                  <a:ea typeface="inpin heiti" charset="-122"/>
                  <a:cs typeface="inpin heiti" charset="-122"/>
                  <a:sym typeface="+mn-ea"/>
                </a:endParaRPr>
              </a:p>
            </p:txBody>
          </p:sp>
        </p:grpSp>
        <p:cxnSp>
          <p:nvCxnSpPr>
            <p:cNvPr id="38"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45" name="Group 25"/>
          <p:cNvGrpSpPr/>
          <p:nvPr/>
        </p:nvGrpSpPr>
        <p:grpSpPr>
          <a:xfrm>
            <a:off x="5108574" y="2030029"/>
            <a:ext cx="5405120" cy="2511330"/>
            <a:chOff x="2789499" y="2207185"/>
            <a:chExt cx="1782094" cy="1991696"/>
          </a:xfrm>
          <a:solidFill>
            <a:schemeClr val="accent6"/>
          </a:solidFill>
        </p:grpSpPr>
        <p:sp>
          <p:nvSpPr>
            <p:cNvPr id="46" name="Rectangle 9"/>
            <p:cNvSpPr/>
            <p:nvPr/>
          </p:nvSpPr>
          <p:spPr>
            <a:xfrm>
              <a:off x="2789499" y="2207185"/>
              <a:ext cx="1782094" cy="19916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pin heiti" charset="-122"/>
              </a:endParaRPr>
            </a:p>
          </p:txBody>
        </p:sp>
        <p:sp>
          <p:nvSpPr>
            <p:cNvPr id="47" name="Rectangle 17"/>
            <p:cNvSpPr/>
            <p:nvPr/>
          </p:nvSpPr>
          <p:spPr>
            <a:xfrm>
              <a:off x="2882706" y="2281512"/>
              <a:ext cx="1634075" cy="1294411"/>
            </a:xfrm>
            <a:prstGeom prst="rect">
              <a:avLst/>
            </a:prstGeom>
            <a:grpFill/>
          </p:spPr>
          <p:txBody>
            <a:bodyPr wrap="square">
              <a:spAutoFit/>
            </a:bodyPr>
            <a:lstStyle/>
            <a:p>
              <a:pPr algn="l">
                <a:buClrTx/>
                <a:buSzTx/>
                <a:buNone/>
              </a:pPr>
              <a:r>
                <a:rPr lang="en-US" altLang="zh-CN" b="1" dirty="0">
                  <a:solidFill>
                    <a:schemeClr val="bg1"/>
                  </a:solidFill>
                  <a:latin typeface="华文中宋" panose="02010600040101010101" charset="-122"/>
                  <a:ea typeface="华文中宋" panose="02010600040101010101" charset="-122"/>
                  <a:sym typeface="+mn-ea"/>
                </a:rPr>
                <a:t>2</a:t>
              </a:r>
              <a:r>
                <a:rPr lang="en-US" altLang="zh-CN" sz="2000" b="1" dirty="0">
                  <a:solidFill>
                    <a:schemeClr val="bg1"/>
                  </a:solidFill>
                  <a:latin typeface="华文中宋" panose="02010600040101010101" charset="-122"/>
                  <a:ea typeface="华文中宋" panose="02010600040101010101" charset="-122"/>
                  <a:cs typeface="华文中宋" panose="02010600040101010101" charset="-122"/>
                  <a:sym typeface="+mn-ea"/>
                </a:rPr>
                <a:t>.促进信息技术服务课堂教学</a:t>
              </a:r>
              <a:r>
                <a:rPr lang="en-US" altLang="zh-CN"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a:t>
              </a:r>
            </a:p>
            <a:p>
              <a:pPr algn="l">
                <a:buClrTx/>
                <a:buSzTx/>
                <a:buNone/>
              </a:pPr>
              <a:r>
                <a:rPr lang="en-US" altLang="zh-CN"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本节课中学生</a:t>
              </a:r>
              <a:r>
                <a:rPr lang="zh-CN" altLang="en-US"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能够</a:t>
              </a:r>
              <a:r>
                <a:rPr lang="en-US" altLang="zh-CN" sz="2000" b="1" dirty="0" smtClean="0">
                  <a:solidFill>
                    <a:schemeClr val="bg1"/>
                  </a:solidFill>
                  <a:latin typeface="华文中宋" panose="02010600040101010101" charset="-122"/>
                  <a:ea typeface="华文中宋" panose="02010600040101010101" charset="-122"/>
                  <a:cs typeface="华文中宋" panose="02010600040101010101" charset="-122"/>
                  <a:sym typeface="+mn-ea"/>
                </a:rPr>
                <a:t>充分参与到课堂练习中</a:t>
              </a:r>
              <a:r>
                <a:rPr lang="en-US" altLang="zh-CN" sz="2000" b="1" dirty="0">
                  <a:solidFill>
                    <a:schemeClr val="bg1"/>
                  </a:solidFill>
                  <a:latin typeface="华文中宋" panose="02010600040101010101" charset="-122"/>
                  <a:ea typeface="华文中宋" panose="02010600040101010101" charset="-122"/>
                  <a:cs typeface="华文中宋" panose="02010600040101010101" charset="-122"/>
                  <a:sym typeface="+mn-ea"/>
                </a:rPr>
                <a:t>，学生积极参与、兴趣高涨。</a:t>
              </a:r>
            </a:p>
            <a:p>
              <a:pPr algn="l">
                <a:buClrTx/>
                <a:buSzTx/>
                <a:buNone/>
              </a:pPr>
              <a:endParaRPr lang="en-US" altLang="zh-CN" sz="2000" b="1" dirty="0">
                <a:solidFill>
                  <a:schemeClr val="bg1"/>
                </a:solidFill>
                <a:latin typeface="华文中宋" panose="02010600040101010101" charset="-122"/>
                <a:ea typeface="华文中宋" panose="02010600040101010101" charset="-122"/>
                <a:cs typeface="华文中宋" panose="02010600040101010101" charset="-122"/>
              </a:endParaRPr>
            </a:p>
            <a:p>
              <a:pPr algn="l">
                <a:buClrTx/>
                <a:buSzTx/>
                <a:buNone/>
              </a:pPr>
              <a:endParaRPr lang="en-US" altLang="zh-CN" sz="2000" b="1" dirty="0">
                <a:solidFill>
                  <a:schemeClr val="bg1"/>
                </a:solidFill>
                <a:latin typeface="华文中宋" panose="02010600040101010101" charset="-122"/>
                <a:ea typeface="华文中宋" panose="02010600040101010101" charset="-122"/>
                <a:cs typeface="华文中宋" panose="02010600040101010101" charset="-122"/>
                <a:sym typeface="+mn-ea"/>
              </a:endParaRPr>
            </a:p>
          </p:txBody>
        </p:sp>
      </p:grpSp>
      <p:grpSp>
        <p:nvGrpSpPr>
          <p:cNvPr id="14" name="Group 27"/>
          <p:cNvGrpSpPr/>
          <p:nvPr/>
        </p:nvGrpSpPr>
        <p:grpSpPr>
          <a:xfrm>
            <a:off x="6426200" y="4539743"/>
            <a:ext cx="4841874" cy="2269571"/>
            <a:chOff x="1063195" y="1864819"/>
            <a:chExt cx="1938940" cy="2045266"/>
          </a:xfrm>
          <a:solidFill>
            <a:schemeClr val="accent5"/>
          </a:solidFill>
        </p:grpSpPr>
        <p:grpSp>
          <p:nvGrpSpPr>
            <p:cNvPr id="15" name="Group 24"/>
            <p:cNvGrpSpPr/>
            <p:nvPr/>
          </p:nvGrpSpPr>
          <p:grpSpPr>
            <a:xfrm>
              <a:off x="1063195" y="1864819"/>
              <a:ext cx="1938940" cy="1986970"/>
              <a:chOff x="1063195" y="1864819"/>
              <a:chExt cx="1938940" cy="1986970"/>
            </a:xfrm>
            <a:grpFill/>
          </p:grpSpPr>
          <p:sp>
            <p:nvSpPr>
              <p:cNvPr id="17" name="Rectangle 8"/>
              <p:cNvSpPr/>
              <p:nvPr/>
            </p:nvSpPr>
            <p:spPr>
              <a:xfrm>
                <a:off x="1063195" y="1864819"/>
                <a:ext cx="1938940" cy="198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pin heiti" charset="-122"/>
                </a:endParaRPr>
              </a:p>
            </p:txBody>
          </p:sp>
          <p:sp>
            <p:nvSpPr>
              <p:cNvPr id="18" name="Rectangle 16"/>
              <p:cNvSpPr/>
              <p:nvPr/>
            </p:nvSpPr>
            <p:spPr>
              <a:xfrm>
                <a:off x="1104394" y="2015343"/>
                <a:ext cx="1821714" cy="1301778"/>
              </a:xfrm>
              <a:prstGeom prst="rect">
                <a:avLst/>
              </a:prstGeom>
              <a:grpFill/>
            </p:spPr>
            <p:txBody>
              <a:bodyPr wrap="square">
                <a:noAutofit/>
              </a:bodyPr>
              <a:lstStyle/>
              <a:p>
                <a:endParaRPr lang="zh-CN" dirty="0">
                  <a:solidFill>
                    <a:schemeClr val="bg1"/>
                  </a:solidFill>
                  <a:latin typeface="inpin heiti" charset="-122"/>
                  <a:ea typeface="inpin heiti" charset="-122"/>
                  <a:cs typeface="inpin heiti" charset="-122"/>
                  <a:sym typeface="+mn-ea"/>
                </a:endParaRPr>
              </a:p>
            </p:txBody>
          </p:sp>
        </p:grpSp>
        <p:cxnSp>
          <p:nvCxnSpPr>
            <p:cNvPr id="16"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6426200" y="4704625"/>
            <a:ext cx="4749800" cy="1200329"/>
          </a:xfrm>
          <a:prstGeom prst="rect">
            <a:avLst/>
          </a:prstGeom>
        </p:spPr>
        <p:txBody>
          <a:bodyPr wrap="square">
            <a:spAutoFit/>
          </a:bodyPr>
          <a:lstStyle/>
          <a:p>
            <a:r>
              <a:rPr lang="en-US" altLang="zh-CN" b="1" dirty="0">
                <a:solidFill>
                  <a:schemeClr val="bg1"/>
                </a:solidFill>
                <a:latin typeface="华文中宋" panose="02010600040101010101" charset="-122"/>
                <a:ea typeface="华文中宋" panose="02010600040101010101" charset="-122"/>
                <a:cs typeface="华文中宋" panose="02010600040101010101" charset="-122"/>
                <a:sym typeface="+mn-ea"/>
              </a:rPr>
              <a:t>3.适当对教学内容进行拓展。</a:t>
            </a:r>
            <a:endParaRPr lang="en-US" altLang="zh-CN" b="1" dirty="0">
              <a:solidFill>
                <a:schemeClr val="bg1"/>
              </a:solidFill>
              <a:latin typeface="华文中宋" panose="02010600040101010101" charset="-122"/>
              <a:ea typeface="华文中宋" panose="02010600040101010101" charset="-122"/>
              <a:cs typeface="华文中宋" panose="02010600040101010101" charset="-122"/>
            </a:endParaRPr>
          </a:p>
          <a:p>
            <a:r>
              <a:rPr lang="en-US" altLang="zh-CN" b="1" dirty="0">
                <a:solidFill>
                  <a:schemeClr val="bg1"/>
                </a:solidFill>
                <a:latin typeface="华文中宋" panose="02010600040101010101" charset="-122"/>
                <a:ea typeface="华文中宋" panose="02010600040101010101" charset="-122"/>
                <a:cs typeface="华文中宋" panose="02010600040101010101" charset="-122"/>
                <a:sym typeface="+mn-ea"/>
              </a:rPr>
              <a:t>发布电子书链接--《明朝那些事儿》，设置课后阅读作业，知识的积累需要过程，增加见闻，增加趣味，学习事半功倍。</a:t>
            </a:r>
            <a:endParaRPr lang="en-US" altLang="zh-CN" b="1" dirty="0">
              <a:solidFill>
                <a:schemeClr val="bg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slide(fromLeft)">
                                      <p:cBhvr>
                                        <p:cTn id="14" dur="500"/>
                                        <p:tgtEl>
                                          <p:spTgt spid="27"/>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slide(fromLeft)">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smtClean="0">
                <a:solidFill>
                  <a:schemeClr val="accent6"/>
                </a:solidFill>
                <a:latin typeface="方正粗黑宋简体" panose="02000000000000000000" charset="-122"/>
                <a:ea typeface="方正粗黑宋简体" panose="02000000000000000000" charset="-122"/>
              </a:rPr>
              <a:t>5</a:t>
            </a:r>
            <a:endParaRPr lang="zh-CN" altLang="en-US" sz="12000" b="0" dirty="0">
              <a:solidFill>
                <a:schemeClr val="accent6"/>
              </a:solidFill>
              <a:latin typeface="方正粗黑宋简体" panose="02000000000000000000" charset="-122"/>
              <a:ea typeface="方正粗黑宋简体" panose="02000000000000000000" charset="-122"/>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b="0" dirty="0">
                <a:solidFill>
                  <a:schemeClr val="accent6"/>
                </a:solidFill>
                <a:latin typeface="方正粗黑宋简体" panose="02000000000000000000" charset="-122"/>
                <a:ea typeface="方正粗黑宋简体" panose="02000000000000000000" charset="-122"/>
              </a:rPr>
              <a:t>展</a:t>
            </a:r>
            <a:r>
              <a:rPr lang="zh-CN" altLang="en-US" sz="7200" b="0" dirty="0" smtClean="0">
                <a:solidFill>
                  <a:schemeClr val="accent6"/>
                </a:solidFill>
                <a:latin typeface="方正粗黑宋简体" panose="02000000000000000000" charset="-122"/>
                <a:ea typeface="方正粗黑宋简体" panose="02000000000000000000" charset="-122"/>
              </a:rPr>
              <a:t>示</a:t>
            </a:r>
            <a:r>
              <a:rPr lang="zh-CN" altLang="en-US" sz="7200" b="0" dirty="0">
                <a:solidFill>
                  <a:schemeClr val="accent6"/>
                </a:solidFill>
                <a:latin typeface="方正粗黑宋简体" panose="02000000000000000000" charset="-122"/>
                <a:ea typeface="方正粗黑宋简体" panose="02000000000000000000" charset="-122"/>
              </a:rPr>
              <a:t>成</a:t>
            </a:r>
            <a:r>
              <a:rPr lang="zh-CN" altLang="en-US" sz="7200" b="0" dirty="0" smtClean="0">
                <a:solidFill>
                  <a:schemeClr val="accent6"/>
                </a:solidFill>
                <a:latin typeface="方正粗黑宋简体" panose="02000000000000000000" charset="-122"/>
                <a:ea typeface="方正粗黑宋简体" panose="02000000000000000000" charset="-122"/>
              </a:rPr>
              <a:t>果</a:t>
            </a:r>
            <a:endParaRPr lang="zh-CN" altLang="en-US" sz="7200" b="0" dirty="0">
              <a:solidFill>
                <a:schemeClr val="accent6"/>
              </a:solidFill>
              <a:latin typeface="方正粗黑宋简体" panose="02000000000000000000" charset="-122"/>
              <a:ea typeface="方正粗黑宋简体" panose="02000000000000000000" charset="-122"/>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7983061" y="4292225"/>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32000" y="2352764"/>
            <a:ext cx="8534400" cy="1569660"/>
          </a:xfrm>
          <a:prstGeom prst="rect">
            <a:avLst/>
          </a:prstGeom>
          <a:noFill/>
        </p:spPr>
        <p:txBody>
          <a:bodyPr wrap="square" rtlCol="0">
            <a:spAutoFit/>
          </a:bodyPr>
          <a:lstStyle/>
          <a:p>
            <a:r>
              <a:rPr lang="zh-CN" altLang="en-US" sz="2400" dirty="0" smtClean="0"/>
              <a:t>        本节课中，我选择了问卷星来解决课前和课后学生对于知识的掌握情况的了解，而且能够实现在课前布置问卷调查，课中解决重难点，课后练习操作，达到的效果非常明显。测验和练习信息化手段贯穿课程始终。</a:t>
            </a:r>
            <a:endParaRPr lang="zh-CN" altLang="en-US" sz="2400" dirty="0"/>
          </a:p>
        </p:txBody>
      </p:sp>
      <p:sp>
        <p:nvSpPr>
          <p:cNvPr id="3" name="TextBox 2"/>
          <p:cNvSpPr txBox="1"/>
          <p:nvPr/>
        </p:nvSpPr>
        <p:spPr>
          <a:xfrm>
            <a:off x="3479800" y="1117600"/>
            <a:ext cx="5257800" cy="584775"/>
          </a:xfrm>
          <a:prstGeom prst="rect">
            <a:avLst/>
          </a:prstGeom>
          <a:noFill/>
        </p:spPr>
        <p:txBody>
          <a:bodyPr wrap="square" rtlCol="0">
            <a:spAutoFit/>
          </a:bodyPr>
          <a:lstStyle/>
          <a:p>
            <a:pPr algn="ctr"/>
            <a:r>
              <a:rPr lang="zh-CN" altLang="en-US" sz="3200" b="1" dirty="0" smtClean="0"/>
              <a:t>信息化手段应用实施过程</a:t>
            </a:r>
            <a:endParaRPr lang="zh-CN" altLang="en-US" sz="3200" b="1" dirty="0"/>
          </a:p>
        </p:txBody>
      </p:sp>
    </p:spTree>
    <p:extLst>
      <p:ext uri="{BB962C8B-B14F-4D97-AF65-F5344CB8AC3E}">
        <p14:creationId xmlns:p14="http://schemas.microsoft.com/office/powerpoint/2010/main" val="37700033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4" name="图片 3" descr="01"/>
          <p:cNvPicPr>
            <a:picLocks noChangeAspect="1"/>
          </p:cNvPicPr>
          <p:nvPr/>
        </p:nvPicPr>
        <p:blipFill>
          <a:blip r:embed="rId3"/>
          <a:stretch>
            <a:fillRect/>
          </a:stretch>
        </p:blipFill>
        <p:spPr>
          <a:xfrm>
            <a:off x="863600" y="879475"/>
            <a:ext cx="4702175" cy="2612390"/>
          </a:xfrm>
          <a:prstGeom prst="rect">
            <a:avLst/>
          </a:prstGeom>
          <a:ln>
            <a:solidFill>
              <a:schemeClr val="tx1"/>
            </a:solidFill>
          </a:ln>
        </p:spPr>
      </p:pic>
      <p:pic>
        <p:nvPicPr>
          <p:cNvPr id="22" name="图片 21" descr="03"/>
          <p:cNvPicPr>
            <a:picLocks noChangeAspect="1"/>
          </p:cNvPicPr>
          <p:nvPr/>
        </p:nvPicPr>
        <p:blipFill>
          <a:blip r:embed="rId4"/>
          <a:stretch>
            <a:fillRect/>
          </a:stretch>
        </p:blipFill>
        <p:spPr>
          <a:xfrm>
            <a:off x="6235065" y="879475"/>
            <a:ext cx="5654040" cy="3265170"/>
          </a:xfrm>
          <a:prstGeom prst="rect">
            <a:avLst/>
          </a:prstGeom>
          <a:ln>
            <a:solidFill>
              <a:schemeClr val="tx1"/>
            </a:solidFill>
          </a:ln>
        </p:spPr>
      </p:pic>
      <p:pic>
        <p:nvPicPr>
          <p:cNvPr id="24" name="图片 23" descr="04"/>
          <p:cNvPicPr>
            <a:picLocks noChangeAspect="1"/>
          </p:cNvPicPr>
          <p:nvPr/>
        </p:nvPicPr>
        <p:blipFill>
          <a:blip r:embed="rId5"/>
          <a:stretch>
            <a:fillRect/>
          </a:stretch>
        </p:blipFill>
        <p:spPr>
          <a:xfrm>
            <a:off x="2709545" y="3959225"/>
            <a:ext cx="2438400" cy="2566670"/>
          </a:xfrm>
          <a:prstGeom prst="rect">
            <a:avLst/>
          </a:prstGeom>
          <a:ln>
            <a:solidFill>
              <a:schemeClr val="tx1"/>
            </a:solidFill>
          </a:ln>
        </p:spPr>
      </p:pic>
      <p:sp>
        <p:nvSpPr>
          <p:cNvPr id="25" name="文本框 24"/>
          <p:cNvSpPr txBox="1"/>
          <p:nvPr/>
        </p:nvSpPr>
        <p:spPr>
          <a:xfrm>
            <a:off x="754380" y="3541395"/>
            <a:ext cx="2716530" cy="368300"/>
          </a:xfrm>
          <a:prstGeom prst="rect">
            <a:avLst/>
          </a:prstGeom>
          <a:noFill/>
        </p:spPr>
        <p:txBody>
          <a:bodyPr wrap="square" rtlCol="0">
            <a:spAutoFit/>
          </a:bodyPr>
          <a:lstStyle/>
          <a:p>
            <a:r>
              <a:rPr lang="zh-CN" altLang="en-US" b="1"/>
              <a:t>题目正确率</a:t>
            </a:r>
          </a:p>
        </p:txBody>
      </p:sp>
      <p:sp>
        <p:nvSpPr>
          <p:cNvPr id="26" name="文本框 25"/>
          <p:cNvSpPr txBox="1"/>
          <p:nvPr/>
        </p:nvSpPr>
        <p:spPr>
          <a:xfrm>
            <a:off x="10133965" y="4241165"/>
            <a:ext cx="1714500" cy="368300"/>
          </a:xfrm>
          <a:prstGeom prst="rect">
            <a:avLst/>
          </a:prstGeom>
          <a:noFill/>
        </p:spPr>
        <p:txBody>
          <a:bodyPr wrap="square" rtlCol="0">
            <a:spAutoFit/>
          </a:bodyPr>
          <a:lstStyle/>
          <a:p>
            <a:r>
              <a:rPr lang="zh-CN" altLang="en-US" b="1" dirty="0"/>
              <a:t>答案来源分析</a:t>
            </a:r>
          </a:p>
        </p:txBody>
      </p:sp>
      <p:sp>
        <p:nvSpPr>
          <p:cNvPr id="27" name="文本框 26"/>
          <p:cNvSpPr txBox="1"/>
          <p:nvPr/>
        </p:nvSpPr>
        <p:spPr>
          <a:xfrm>
            <a:off x="5347970" y="6156960"/>
            <a:ext cx="1767840" cy="368300"/>
          </a:xfrm>
          <a:prstGeom prst="rect">
            <a:avLst/>
          </a:prstGeom>
          <a:noFill/>
        </p:spPr>
        <p:txBody>
          <a:bodyPr wrap="square" rtlCol="0">
            <a:spAutoFit/>
          </a:bodyPr>
          <a:lstStyle/>
          <a:p>
            <a:r>
              <a:rPr lang="zh-CN" altLang="en-US" b="1"/>
              <a:t>成绩排名</a:t>
            </a:r>
          </a:p>
        </p:txBody>
      </p:sp>
      <p:sp>
        <p:nvSpPr>
          <p:cNvPr id="29" name="文本框 28"/>
          <p:cNvSpPr txBox="1"/>
          <p:nvPr/>
        </p:nvSpPr>
        <p:spPr>
          <a:xfrm>
            <a:off x="7874000" y="5107940"/>
            <a:ext cx="2404110" cy="583565"/>
          </a:xfrm>
          <a:prstGeom prst="rect">
            <a:avLst/>
          </a:prstGeom>
          <a:noFill/>
        </p:spPr>
        <p:txBody>
          <a:bodyPr wrap="square" rtlCol="0">
            <a:spAutoFit/>
          </a:bodyPr>
          <a:lstStyle/>
          <a:p>
            <a:r>
              <a:rPr lang="zh-CN" altLang="en-US" sz="3200" b="1">
                <a:solidFill>
                  <a:srgbClr val="A0BF0D"/>
                </a:solidFill>
                <a:latin typeface="方正粗黑宋简体" panose="02000000000000000000" charset="-122"/>
                <a:ea typeface="方正粗黑宋简体" panose="02000000000000000000" charset="-122"/>
              </a:rPr>
              <a:t>问卷星评测</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2565" y="808355"/>
            <a:ext cx="4086860" cy="594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1455" y="808355"/>
            <a:ext cx="4176395" cy="5766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30540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127760" y="202565"/>
            <a:ext cx="2820035" cy="368300"/>
          </a:xfrm>
          <a:prstGeom prst="rect">
            <a:avLst/>
          </a:prstGeom>
        </p:spPr>
        <p:txBody>
          <a:bodyPr wrap="square">
            <a:spAutoFit/>
          </a:bodyPr>
          <a:lstStyle/>
          <a:p>
            <a:r>
              <a:rPr lang="zh-CN" altLang="en-US" dirty="0" smtClean="0">
                <a:solidFill>
                  <a:prstClr val="black">
                    <a:lumMod val="75000"/>
                    <a:lumOff val="25000"/>
                  </a:prstClr>
                </a:solidFill>
                <a:latin typeface="inpin heiti" charset="-122"/>
                <a:ea typeface="inpin heiti" charset="-122"/>
                <a:sym typeface="+mn-ea"/>
              </a:rPr>
              <a:t>B1技术支持的测试与练习</a:t>
            </a:r>
            <a:endParaRPr lang="zh-CN" altLang="en-US" dirty="0">
              <a:solidFill>
                <a:prstClr val="black">
                  <a:lumMod val="75000"/>
                  <a:lumOff val="25000"/>
                </a:prstClr>
              </a:solidFill>
              <a:latin typeface="inpin heiti" charset="-122"/>
              <a:ea typeface="inpin heiti" charset="-122"/>
            </a:endParaRPr>
          </a:p>
        </p:txBody>
      </p:sp>
      <p:grpSp>
        <p:nvGrpSpPr>
          <p:cNvPr id="3" name="组合 2"/>
          <p:cNvGrpSpPr/>
          <p:nvPr/>
        </p:nvGrpSpPr>
        <p:grpSpPr>
          <a:xfrm>
            <a:off x="4001817" y="266644"/>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gr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2005" y="1182370"/>
            <a:ext cx="6998970" cy="5234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327414" y="2336800"/>
            <a:ext cx="2420725" cy="461665"/>
          </a:xfrm>
          <a:prstGeom prst="rect">
            <a:avLst/>
          </a:prstGeom>
          <a:noFill/>
        </p:spPr>
        <p:txBody>
          <a:bodyPr wrap="square" rtlCol="0">
            <a:spAutoFit/>
          </a:bodyPr>
          <a:lstStyle/>
          <a:p>
            <a:r>
              <a:rPr lang="zh-CN" altLang="en-US" sz="2400" b="1" dirty="0" smtClean="0"/>
              <a:t>课中练习</a:t>
            </a:r>
            <a:endParaRPr lang="zh-CN" altLang="en-US" sz="2400" b="1" dirty="0"/>
          </a:p>
        </p:txBody>
      </p:sp>
    </p:spTree>
    <p:extLst>
      <p:ext uri="{BB962C8B-B14F-4D97-AF65-F5344CB8AC3E}">
        <p14:creationId xmlns:p14="http://schemas.microsoft.com/office/powerpoint/2010/main" val="14602707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016201" y="3663000"/>
            <a:ext cx="8188460" cy="923330"/>
          </a:xfrm>
          <a:prstGeom prst="rect">
            <a:avLst/>
          </a:prstGeom>
          <a:noFill/>
        </p:spPr>
        <p:txBody>
          <a:bodyPr wrap="none" rtlCol="0">
            <a:spAutoFit/>
          </a:bodyPr>
          <a:lstStyle/>
          <a:p>
            <a:pPr algn="l"/>
            <a:r>
              <a:rPr lang="en-US" altLang="zh-CN" sz="5400" dirty="0" smtClean="0">
                <a:solidFill>
                  <a:schemeClr val="tx2"/>
                </a:solidFill>
                <a:latin typeface="方正粗黑宋简体" panose="02000000000000000000" charset="-122"/>
                <a:ea typeface="方正粗黑宋简体" panose="02000000000000000000" charset="-122"/>
                <a:cs typeface="方正粗黑宋简体" panose="02000000000000000000" charset="-122"/>
                <a:sym typeface="+mn-ea"/>
              </a:rPr>
              <a:t>B1 技术支持的测</a:t>
            </a:r>
            <a:r>
              <a:rPr lang="zh-CN" altLang="en-US" sz="5400" dirty="0" smtClean="0">
                <a:solidFill>
                  <a:schemeClr val="tx2"/>
                </a:solidFill>
                <a:latin typeface="方正粗黑宋简体" panose="02000000000000000000" charset="-122"/>
                <a:ea typeface="方正粗黑宋简体" panose="02000000000000000000" charset="-122"/>
                <a:cs typeface="方正粗黑宋简体" panose="02000000000000000000" charset="-122"/>
                <a:sym typeface="+mn-ea"/>
              </a:rPr>
              <a:t>验</a:t>
            </a:r>
            <a:r>
              <a:rPr lang="en-US" altLang="zh-CN" sz="5400" dirty="0" smtClean="0">
                <a:solidFill>
                  <a:schemeClr val="tx2"/>
                </a:solidFill>
                <a:latin typeface="方正粗黑宋简体" panose="02000000000000000000" charset="-122"/>
                <a:ea typeface="方正粗黑宋简体" panose="02000000000000000000" charset="-122"/>
                <a:cs typeface="方正粗黑宋简体" panose="02000000000000000000" charset="-122"/>
                <a:sym typeface="+mn-ea"/>
              </a:rPr>
              <a:t>与练习</a:t>
            </a:r>
          </a:p>
        </p:txBody>
      </p:sp>
      <p:grpSp>
        <p:nvGrpSpPr>
          <p:cNvPr id="54" name="组合 53"/>
          <p:cNvGrpSpPr/>
          <p:nvPr/>
        </p:nvGrpSpPr>
        <p:grpSpPr>
          <a:xfrm>
            <a:off x="2502497" y="3508572"/>
            <a:ext cx="406107" cy="1155987"/>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nvGrpSpPr>
          <p:cNvPr id="53" name="组合 52"/>
          <p:cNvGrpSpPr/>
          <p:nvPr/>
        </p:nvGrpSpPr>
        <p:grpSpPr>
          <a:xfrm rot="6543834">
            <a:off x="10427317" y="3004709"/>
            <a:ext cx="406107" cy="1155987"/>
            <a:chOff x="11762339" y="3746221"/>
            <a:chExt cx="406107" cy="1155987"/>
          </a:xfrm>
        </p:grpSpPr>
        <p:sp>
          <p:nvSpPr>
            <p:cNvPr id="50"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1"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2"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sp>
        <p:nvSpPr>
          <p:cNvPr id="10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blipFill dpi="0" rotWithShape="1">
            <a:blip r:embed="rId3"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blipFill dpi="0" rotWithShape="1">
            <a:blip r:embed="rId4"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blipFill dpi="0" rotWithShape="1">
            <a:blip r:embed="rId5"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blipFill dpi="0" rotWithShape="1">
            <a:blip r:embed="rId6" cstate="screen"/>
            <a:srcRect/>
            <a:stretch>
              <a:fillRect/>
            </a:stretch>
          </a:blipFill>
          <a:ln>
            <a:noFill/>
          </a:ln>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4"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9" name="Freeform 6"/>
          <p:cNvSpPr/>
          <p:nvPr/>
        </p:nvSpPr>
        <p:spPr bwMode="auto">
          <a:xfrm>
            <a:off x="397271" y="2620177"/>
            <a:ext cx="1164437" cy="1536377"/>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0" name="Freeform 7"/>
          <p:cNvSpPr/>
          <p:nvPr/>
        </p:nvSpPr>
        <p:spPr bwMode="auto">
          <a:xfrm>
            <a:off x="8629" y="3781343"/>
            <a:ext cx="811532" cy="648092"/>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1" name="Freeform 8"/>
          <p:cNvSpPr/>
          <p:nvPr/>
        </p:nvSpPr>
        <p:spPr bwMode="auto">
          <a:xfrm>
            <a:off x="1561708" y="2620177"/>
            <a:ext cx="1588816" cy="1127055"/>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blipFill dpi="0" rotWithShape="1">
            <a:blip r:embed="rId7"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2" name="Freeform 9"/>
          <p:cNvSpPr/>
          <p:nvPr/>
        </p:nvSpPr>
        <p:spPr bwMode="auto">
          <a:xfrm>
            <a:off x="8629" y="2004775"/>
            <a:ext cx="388642" cy="1161165"/>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blipFill dpi="0" rotWithShape="1">
            <a:blip r:embed="rId8"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3" name="Freeform 10"/>
          <p:cNvSpPr/>
          <p:nvPr/>
        </p:nvSpPr>
        <p:spPr bwMode="auto">
          <a:xfrm>
            <a:off x="714438" y="24967"/>
            <a:ext cx="1588816" cy="1092945"/>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4" name="Freeform 11"/>
          <p:cNvSpPr/>
          <p:nvPr/>
        </p:nvSpPr>
        <p:spPr bwMode="auto">
          <a:xfrm>
            <a:off x="8629" y="400178"/>
            <a:ext cx="1130189" cy="1502267"/>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blipFill dpi="0" rotWithShape="1">
            <a:blip r:embed="rId9"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5" name="Freeform 12"/>
          <p:cNvSpPr/>
          <p:nvPr/>
        </p:nvSpPr>
        <p:spPr bwMode="auto">
          <a:xfrm>
            <a:off x="1561708" y="2210856"/>
            <a:ext cx="1588816" cy="1127055"/>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6" name="Freeform 13"/>
          <p:cNvSpPr/>
          <p:nvPr/>
        </p:nvSpPr>
        <p:spPr bwMode="auto">
          <a:xfrm>
            <a:off x="1138818" y="1117912"/>
            <a:ext cx="1164437" cy="1502267"/>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blipFill dpi="0" rotWithShape="1">
            <a:blip r:embed="rId10"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9" name="Freeform 16"/>
          <p:cNvSpPr/>
          <p:nvPr/>
        </p:nvSpPr>
        <p:spPr bwMode="auto">
          <a:xfrm>
            <a:off x="3892070" y="1390793"/>
            <a:ext cx="1128699" cy="1536377"/>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blipFill dpi="0" rotWithShape="1">
            <a:blip r:embed="rId11"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0" name="Freeform 17"/>
          <p:cNvSpPr/>
          <p:nvPr/>
        </p:nvSpPr>
        <p:spPr bwMode="auto">
          <a:xfrm>
            <a:off x="2726145" y="707169"/>
            <a:ext cx="1165926" cy="1503687"/>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1" name="Freeform 18"/>
          <p:cNvSpPr/>
          <p:nvPr/>
        </p:nvSpPr>
        <p:spPr bwMode="auto">
          <a:xfrm>
            <a:off x="1880365" y="24967"/>
            <a:ext cx="1587327" cy="1092945"/>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blipFill dpi="0" rotWithShape="1">
            <a:blip r:embed="rId12"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2" name="Freeform 19"/>
          <p:cNvSpPr/>
          <p:nvPr/>
        </p:nvSpPr>
        <p:spPr bwMode="auto">
          <a:xfrm>
            <a:off x="2726145" y="2210856"/>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3" name="Freeform 20"/>
          <p:cNvSpPr/>
          <p:nvPr/>
        </p:nvSpPr>
        <p:spPr bwMode="auto">
          <a:xfrm>
            <a:off x="1950349" y="24967"/>
            <a:ext cx="1517342" cy="682202"/>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4" name="Freeform 21"/>
          <p:cNvSpPr/>
          <p:nvPr/>
        </p:nvSpPr>
        <p:spPr bwMode="auto">
          <a:xfrm>
            <a:off x="3467691" y="24967"/>
            <a:ext cx="1164437" cy="682202"/>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blipFill dpi="0" rotWithShape="1">
            <a:blip r:embed="rId13"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5" name="Freeform 22"/>
          <p:cNvSpPr/>
          <p:nvPr/>
        </p:nvSpPr>
        <p:spPr bwMode="auto">
          <a:xfrm>
            <a:off x="4632128" y="24967"/>
            <a:ext cx="1060203" cy="1365826"/>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6" name="Freeform 23"/>
          <p:cNvSpPr/>
          <p:nvPr/>
        </p:nvSpPr>
        <p:spPr bwMode="auto">
          <a:xfrm>
            <a:off x="5020769" y="981471"/>
            <a:ext cx="1588816" cy="1127055"/>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blipFill dpi="0" rotWithShape="1">
            <a:blip r:embed="rId14"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7" name="Freeform 24"/>
          <p:cNvSpPr/>
          <p:nvPr/>
        </p:nvSpPr>
        <p:spPr bwMode="auto">
          <a:xfrm>
            <a:off x="6185206" y="981471"/>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8" name="Freeform 25"/>
          <p:cNvSpPr/>
          <p:nvPr/>
        </p:nvSpPr>
        <p:spPr bwMode="auto">
          <a:xfrm>
            <a:off x="8515569" y="19551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9" name="Freeform 26"/>
          <p:cNvSpPr/>
          <p:nvPr/>
        </p:nvSpPr>
        <p:spPr bwMode="auto">
          <a:xfrm>
            <a:off x="6185206" y="24967"/>
            <a:ext cx="1165926" cy="956505"/>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blipFill dpi="0" rotWithShape="1">
            <a:blip r:embed="rId15"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0" name="Freeform 27"/>
          <p:cNvSpPr/>
          <p:nvPr/>
        </p:nvSpPr>
        <p:spPr bwMode="auto">
          <a:xfrm>
            <a:off x="7351132" y="195517"/>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blipFill dpi="0" rotWithShape="1">
            <a:blip r:embed="rId16"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2" name="Freeform 29"/>
          <p:cNvSpPr/>
          <p:nvPr/>
        </p:nvSpPr>
        <p:spPr bwMode="auto">
          <a:xfrm>
            <a:off x="9751480" y="24967"/>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blipFill dpi="0" rotWithShape="1">
            <a:blip r:embed="rId17"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3" name="Freeform 30"/>
          <p:cNvSpPr/>
          <p:nvPr/>
        </p:nvSpPr>
        <p:spPr bwMode="auto">
          <a:xfrm>
            <a:off x="11091625" y="24967"/>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5" name="Freeform 30"/>
          <p:cNvSpPr/>
          <p:nvPr/>
        </p:nvSpPr>
        <p:spPr bwMode="auto">
          <a:xfrm rot="18373820">
            <a:off x="261557" y="-309067"/>
            <a:ext cx="370997" cy="82495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6" name="Freeform 26"/>
          <p:cNvSpPr/>
          <p:nvPr/>
        </p:nvSpPr>
        <p:spPr bwMode="auto">
          <a:xfrm>
            <a:off x="8514079" y="-20839"/>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grpId="0" nodeType="withEffect">
                                  <p:stCondLst>
                                    <p:cond delay="25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111"/>
                                        </p:tgtEl>
                                        <p:attrNameLst>
                                          <p:attrName>style.visibility</p:attrName>
                                        </p:attrNameLst>
                                      </p:cBhvr>
                                      <p:to>
                                        <p:strVal val="visible"/>
                                      </p:to>
                                    </p:set>
                                    <p:animEffect transition="in" filter="fade">
                                      <p:cBhvr>
                                        <p:cTn id="43" dur="500"/>
                                        <p:tgtEl>
                                          <p:spTgt spid="1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10" presetClass="entr" presetSubtype="0" fill="hold" grpId="0" nodeType="withEffect">
                                  <p:stCondLst>
                                    <p:cond delay="750"/>
                                  </p:stCondLst>
                                  <p:childTnLst>
                                    <p:set>
                                      <p:cBhvr>
                                        <p:cTn id="48" dur="1" fill="hold">
                                          <p:stCondLst>
                                            <p:cond delay="0"/>
                                          </p:stCondLst>
                                        </p:cTn>
                                        <p:tgtEl>
                                          <p:spTgt spid="110"/>
                                        </p:tgtEl>
                                        <p:attrNameLst>
                                          <p:attrName>style.visibility</p:attrName>
                                        </p:attrNameLst>
                                      </p:cBhvr>
                                      <p:to>
                                        <p:strVal val="visible"/>
                                      </p:to>
                                    </p:set>
                                    <p:animEffect transition="in" filter="fade">
                                      <p:cBhvr>
                                        <p:cTn id="49" dur="500"/>
                                        <p:tgtEl>
                                          <p:spTgt spid="110"/>
                                        </p:tgtEl>
                                      </p:cBhvr>
                                    </p:animEffect>
                                  </p:childTnLst>
                                </p:cTn>
                              </p:par>
                            </p:childTnLst>
                          </p:cTn>
                        </p:par>
                        <p:par>
                          <p:cTn id="50" fill="hold">
                            <p:stCondLst>
                              <p:cond delay="1250"/>
                            </p:stCondLst>
                            <p:childTnLst>
                              <p:par>
                                <p:cTn id="51" presetID="45"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300"/>
                                        <p:tgtEl>
                                          <p:spTgt spid="14"/>
                                        </p:tgtEl>
                                      </p:cBhvr>
                                    </p:animEffect>
                                    <p:anim calcmode="lin" valueType="num">
                                      <p:cBhvr>
                                        <p:cTn id="54" dur="300" fill="hold"/>
                                        <p:tgtEl>
                                          <p:spTgt spid="14"/>
                                        </p:tgtEl>
                                        <p:attrNameLst>
                                          <p:attrName>ppt_w</p:attrName>
                                        </p:attrNameLst>
                                      </p:cBhvr>
                                      <p:tavLst>
                                        <p:tav tm="0" fmla="#ppt_w*sin(2.5*pi*$)">
                                          <p:val>
                                            <p:fltVal val="0"/>
                                          </p:val>
                                        </p:tav>
                                        <p:tav tm="100000">
                                          <p:val>
                                            <p:fltVal val="1"/>
                                          </p:val>
                                        </p:tav>
                                      </p:tavLst>
                                    </p:anim>
                                    <p:anim calcmode="lin" valueType="num">
                                      <p:cBhvr>
                                        <p:cTn id="55" dur="300" fill="hold"/>
                                        <p:tgtEl>
                                          <p:spTgt spid="14"/>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300"/>
                                        <p:tgtEl>
                                          <p:spTgt spid="11"/>
                                        </p:tgtEl>
                                      </p:cBhvr>
                                    </p:animEffect>
                                    <p:anim calcmode="lin" valueType="num">
                                      <p:cBhvr>
                                        <p:cTn id="59" dur="300" fill="hold"/>
                                        <p:tgtEl>
                                          <p:spTgt spid="11"/>
                                        </p:tgtEl>
                                        <p:attrNameLst>
                                          <p:attrName>ppt_w</p:attrName>
                                        </p:attrNameLst>
                                      </p:cBhvr>
                                      <p:tavLst>
                                        <p:tav tm="0" fmla="#ppt_w*sin(2.5*pi*$)">
                                          <p:val>
                                            <p:fltVal val="0"/>
                                          </p:val>
                                        </p:tav>
                                        <p:tav tm="100000">
                                          <p:val>
                                            <p:fltVal val="1"/>
                                          </p:val>
                                        </p:tav>
                                      </p:tavLst>
                                    </p:anim>
                                    <p:anim calcmode="lin" valueType="num">
                                      <p:cBhvr>
                                        <p:cTn id="60" dur="300" fill="hold"/>
                                        <p:tgtEl>
                                          <p:spTgt spid="11"/>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300"/>
                                        <p:tgtEl>
                                          <p:spTgt spid="26"/>
                                        </p:tgtEl>
                                      </p:cBhvr>
                                    </p:animEffect>
                                    <p:anim calcmode="lin" valueType="num">
                                      <p:cBhvr>
                                        <p:cTn id="64" dur="300" fill="hold"/>
                                        <p:tgtEl>
                                          <p:spTgt spid="26"/>
                                        </p:tgtEl>
                                        <p:attrNameLst>
                                          <p:attrName>ppt_w</p:attrName>
                                        </p:attrNameLst>
                                      </p:cBhvr>
                                      <p:tavLst>
                                        <p:tav tm="0" fmla="#ppt_w*sin(2.5*pi*$)">
                                          <p:val>
                                            <p:fltVal val="0"/>
                                          </p:val>
                                        </p:tav>
                                        <p:tav tm="100000">
                                          <p:val>
                                            <p:fltVal val="1"/>
                                          </p:val>
                                        </p:tav>
                                      </p:tavLst>
                                    </p:anim>
                                    <p:anim calcmode="lin" valueType="num">
                                      <p:cBhvr>
                                        <p:cTn id="65" dur="300" fill="hold"/>
                                        <p:tgtEl>
                                          <p:spTgt spid="26"/>
                                        </p:tgtEl>
                                        <p:attrNameLst>
                                          <p:attrName>ppt_h</p:attrName>
                                        </p:attrNameLst>
                                      </p:cBhvr>
                                      <p:tavLst>
                                        <p:tav tm="0">
                                          <p:val>
                                            <p:strVal val="#ppt_h"/>
                                          </p:val>
                                        </p:tav>
                                        <p:tav tm="100000">
                                          <p:val>
                                            <p:strVal val="#ppt_h"/>
                                          </p:val>
                                        </p:tav>
                                      </p:tavLst>
                                    </p:anim>
                                  </p:childTnLst>
                                </p:cTn>
                              </p:par>
                              <p:par>
                                <p:cTn id="66" presetID="45" presetClass="entr" presetSubtype="0" fill="hold" grpId="0" nodeType="withEffect">
                                  <p:stCondLst>
                                    <p:cond delay="150"/>
                                  </p:stCondLst>
                                  <p:childTnLst>
                                    <p:set>
                                      <p:cBhvr>
                                        <p:cTn id="67" dur="1" fill="hold">
                                          <p:stCondLst>
                                            <p:cond delay="0"/>
                                          </p:stCondLst>
                                        </p:cTn>
                                        <p:tgtEl>
                                          <p:spTgt spid="108"/>
                                        </p:tgtEl>
                                        <p:attrNameLst>
                                          <p:attrName>style.visibility</p:attrName>
                                        </p:attrNameLst>
                                      </p:cBhvr>
                                      <p:to>
                                        <p:strVal val="visible"/>
                                      </p:to>
                                    </p:set>
                                    <p:animEffect transition="in" filter="fade">
                                      <p:cBhvr>
                                        <p:cTn id="68" dur="300"/>
                                        <p:tgtEl>
                                          <p:spTgt spid="108"/>
                                        </p:tgtEl>
                                      </p:cBhvr>
                                    </p:animEffect>
                                    <p:anim calcmode="lin" valueType="num">
                                      <p:cBhvr>
                                        <p:cTn id="69" dur="300" fill="hold"/>
                                        <p:tgtEl>
                                          <p:spTgt spid="108"/>
                                        </p:tgtEl>
                                        <p:attrNameLst>
                                          <p:attrName>ppt_w</p:attrName>
                                        </p:attrNameLst>
                                      </p:cBhvr>
                                      <p:tavLst>
                                        <p:tav tm="0" fmla="#ppt_w*sin(2.5*pi*$)">
                                          <p:val>
                                            <p:fltVal val="0"/>
                                          </p:val>
                                        </p:tav>
                                        <p:tav tm="100000">
                                          <p:val>
                                            <p:fltVal val="1"/>
                                          </p:val>
                                        </p:tav>
                                      </p:tavLst>
                                    </p:anim>
                                    <p:anim calcmode="lin" valueType="num">
                                      <p:cBhvr>
                                        <p:cTn id="70" dur="300" fill="hold"/>
                                        <p:tgtEl>
                                          <p:spTgt spid="108"/>
                                        </p:tgtEl>
                                        <p:attrNameLst>
                                          <p:attrName>ppt_h</p:attrName>
                                        </p:attrNameLst>
                                      </p:cBhvr>
                                      <p:tavLst>
                                        <p:tav tm="0">
                                          <p:val>
                                            <p:strVal val="#ppt_h"/>
                                          </p:val>
                                        </p:tav>
                                        <p:tav tm="100000">
                                          <p:val>
                                            <p:strVal val="#ppt_h"/>
                                          </p:val>
                                        </p:tav>
                                      </p:tavLst>
                                    </p:anim>
                                  </p:childTnLst>
                                </p:cTn>
                              </p:par>
                            </p:childTnLst>
                          </p:cTn>
                        </p:par>
                        <p:par>
                          <p:cTn id="71" fill="hold">
                            <p:stCondLst>
                              <p:cond delay="1700"/>
                            </p:stCondLst>
                            <p:childTnLst>
                              <p:par>
                                <p:cTn id="72" presetID="23" presetClass="entr" presetSubtype="528" fill="hold" grpId="0" nodeType="afterEffect">
                                  <p:stCondLst>
                                    <p:cond delay="0"/>
                                  </p:stCondLst>
                                  <p:iterate type="lt">
                                    <p:tmPct val="10000"/>
                                  </p:iterate>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 calcmode="lin" valueType="num">
                                      <p:cBhvr>
                                        <p:cTn id="76" dur="500" fill="hold"/>
                                        <p:tgtEl>
                                          <p:spTgt spid="40"/>
                                        </p:tgtEl>
                                        <p:attrNameLst>
                                          <p:attrName>ppt_x</p:attrName>
                                        </p:attrNameLst>
                                      </p:cBhvr>
                                      <p:tavLst>
                                        <p:tav tm="0">
                                          <p:val>
                                            <p:fltVal val="0.5"/>
                                          </p:val>
                                        </p:tav>
                                        <p:tav tm="100000">
                                          <p:val>
                                            <p:strVal val="#ppt_x"/>
                                          </p:val>
                                        </p:tav>
                                      </p:tavLst>
                                    </p:anim>
                                    <p:anim calcmode="lin" valueType="num">
                                      <p:cBhvr>
                                        <p:cTn id="77" dur="500" fill="hold"/>
                                        <p:tgtEl>
                                          <p:spTgt spid="40"/>
                                        </p:tgtEl>
                                        <p:attrNameLst>
                                          <p:attrName>ppt_y</p:attrName>
                                        </p:attrNameLst>
                                      </p:cBhvr>
                                      <p:tavLst>
                                        <p:tav tm="0">
                                          <p:val>
                                            <p:fltVal val="0.5"/>
                                          </p:val>
                                        </p:tav>
                                        <p:tav tm="100000">
                                          <p:val>
                                            <p:strVal val="#ppt_y"/>
                                          </p:val>
                                        </p:tav>
                                      </p:tavLst>
                                    </p:anim>
                                  </p:childTnLst>
                                </p:cTn>
                              </p:par>
                              <p:par>
                                <p:cTn id="78" presetID="45" presetClass="entr" presetSubtype="0" fill="hold" grpId="0" nodeType="withEffect">
                                  <p:stCondLst>
                                    <p:cond delay="15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300"/>
                                        <p:tgtEl>
                                          <p:spTgt spid="32"/>
                                        </p:tgtEl>
                                      </p:cBhvr>
                                    </p:animEffect>
                                    <p:anim calcmode="lin" valueType="num">
                                      <p:cBhvr>
                                        <p:cTn id="81" dur="300" fill="hold"/>
                                        <p:tgtEl>
                                          <p:spTgt spid="32"/>
                                        </p:tgtEl>
                                        <p:attrNameLst>
                                          <p:attrName>ppt_w</p:attrName>
                                        </p:attrNameLst>
                                      </p:cBhvr>
                                      <p:tavLst>
                                        <p:tav tm="0" fmla="#ppt_w*sin(2.5*pi*$)">
                                          <p:val>
                                            <p:fltVal val="0"/>
                                          </p:val>
                                        </p:tav>
                                        <p:tav tm="100000">
                                          <p:val>
                                            <p:fltVal val="1"/>
                                          </p:val>
                                        </p:tav>
                                      </p:tavLst>
                                    </p:anim>
                                    <p:anim calcmode="lin" valueType="num">
                                      <p:cBhvr>
                                        <p:cTn id="82" dur="300" fill="hold"/>
                                        <p:tgtEl>
                                          <p:spTgt spid="32"/>
                                        </p:tgtEl>
                                        <p:attrNameLst>
                                          <p:attrName>ppt_h</p:attrName>
                                        </p:attrNameLst>
                                      </p:cBhvr>
                                      <p:tavLst>
                                        <p:tav tm="0">
                                          <p:val>
                                            <p:strVal val="#ppt_h"/>
                                          </p:val>
                                        </p:tav>
                                        <p:tav tm="100000">
                                          <p:val>
                                            <p:strVal val="#ppt_h"/>
                                          </p:val>
                                        </p:tav>
                                      </p:tavLst>
                                    </p:anim>
                                  </p:childTnLst>
                                </p:cTn>
                              </p:par>
                              <p:par>
                                <p:cTn id="83" presetID="45" presetClass="entr" presetSubtype="0" fill="hold" grpId="0" nodeType="withEffect">
                                  <p:stCondLst>
                                    <p:cond delay="15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300"/>
                                        <p:tgtEl>
                                          <p:spTgt spid="30"/>
                                        </p:tgtEl>
                                      </p:cBhvr>
                                    </p:animEffect>
                                    <p:anim calcmode="lin" valueType="num">
                                      <p:cBhvr>
                                        <p:cTn id="86" dur="300" fill="hold"/>
                                        <p:tgtEl>
                                          <p:spTgt spid="30"/>
                                        </p:tgtEl>
                                        <p:attrNameLst>
                                          <p:attrName>ppt_w</p:attrName>
                                        </p:attrNameLst>
                                      </p:cBhvr>
                                      <p:tavLst>
                                        <p:tav tm="0" fmla="#ppt_w*sin(2.5*pi*$)">
                                          <p:val>
                                            <p:fltVal val="0"/>
                                          </p:val>
                                        </p:tav>
                                        <p:tav tm="100000">
                                          <p:val>
                                            <p:fltVal val="1"/>
                                          </p:val>
                                        </p:tav>
                                      </p:tavLst>
                                    </p:anim>
                                    <p:anim calcmode="lin" valueType="num">
                                      <p:cBhvr>
                                        <p:cTn id="87" dur="300" fill="hold"/>
                                        <p:tgtEl>
                                          <p:spTgt spid="30"/>
                                        </p:tgtEl>
                                        <p:attrNameLst>
                                          <p:attrName>ppt_h</p:attrName>
                                        </p:attrNameLst>
                                      </p:cBhvr>
                                      <p:tavLst>
                                        <p:tav tm="0">
                                          <p:val>
                                            <p:strVal val="#ppt_h"/>
                                          </p:val>
                                        </p:tav>
                                        <p:tav tm="100000">
                                          <p:val>
                                            <p:strVal val="#ppt_h"/>
                                          </p:val>
                                        </p:tav>
                                      </p:tavLst>
                                    </p:anim>
                                  </p:childTnLst>
                                </p:cTn>
                              </p:par>
                              <p:par>
                                <p:cTn id="88" presetID="45" presetClass="entr" presetSubtype="0" fill="hold" grpId="0" nodeType="withEffect">
                                  <p:stCondLst>
                                    <p:cond delay="300"/>
                                  </p:stCondLst>
                                  <p:childTnLst>
                                    <p:set>
                                      <p:cBhvr>
                                        <p:cTn id="89" dur="1" fill="hold">
                                          <p:stCondLst>
                                            <p:cond delay="0"/>
                                          </p:stCondLst>
                                        </p:cTn>
                                        <p:tgtEl>
                                          <p:spTgt spid="109"/>
                                        </p:tgtEl>
                                        <p:attrNameLst>
                                          <p:attrName>style.visibility</p:attrName>
                                        </p:attrNameLst>
                                      </p:cBhvr>
                                      <p:to>
                                        <p:strVal val="visible"/>
                                      </p:to>
                                    </p:set>
                                    <p:animEffect transition="in" filter="fade">
                                      <p:cBhvr>
                                        <p:cTn id="90" dur="300"/>
                                        <p:tgtEl>
                                          <p:spTgt spid="109"/>
                                        </p:tgtEl>
                                      </p:cBhvr>
                                    </p:animEffect>
                                    <p:anim calcmode="lin" valueType="num">
                                      <p:cBhvr>
                                        <p:cTn id="91" dur="300" fill="hold"/>
                                        <p:tgtEl>
                                          <p:spTgt spid="109"/>
                                        </p:tgtEl>
                                        <p:attrNameLst>
                                          <p:attrName>ppt_w</p:attrName>
                                        </p:attrNameLst>
                                      </p:cBhvr>
                                      <p:tavLst>
                                        <p:tav tm="0" fmla="#ppt_w*sin(2.5*pi*$)">
                                          <p:val>
                                            <p:fltVal val="0"/>
                                          </p:val>
                                        </p:tav>
                                        <p:tav tm="100000">
                                          <p:val>
                                            <p:fltVal val="1"/>
                                          </p:val>
                                        </p:tav>
                                      </p:tavLst>
                                    </p:anim>
                                    <p:anim calcmode="lin" valueType="num">
                                      <p:cBhvr>
                                        <p:cTn id="92" dur="300" fill="hold"/>
                                        <p:tgtEl>
                                          <p:spTgt spid="109"/>
                                        </p:tgtEl>
                                        <p:attrNameLst>
                                          <p:attrName>ppt_h</p:attrName>
                                        </p:attrNameLst>
                                      </p:cBhvr>
                                      <p:tavLst>
                                        <p:tav tm="0">
                                          <p:val>
                                            <p:strVal val="#ppt_h"/>
                                          </p:val>
                                        </p:tav>
                                        <p:tav tm="100000">
                                          <p:val>
                                            <p:strVal val="#ppt_h"/>
                                          </p:val>
                                        </p:tav>
                                      </p:tavLst>
                                    </p:anim>
                                  </p:childTnLst>
                                </p:cTn>
                              </p:par>
                              <p:par>
                                <p:cTn id="93" presetID="45" presetClass="entr" presetSubtype="0" fill="hold" grpId="0" nodeType="withEffect">
                                  <p:stCondLst>
                                    <p:cond delay="30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300"/>
                                        <p:tgtEl>
                                          <p:spTgt spid="24"/>
                                        </p:tgtEl>
                                      </p:cBhvr>
                                    </p:animEffect>
                                    <p:anim calcmode="lin" valueType="num">
                                      <p:cBhvr>
                                        <p:cTn id="96" dur="300" fill="hold"/>
                                        <p:tgtEl>
                                          <p:spTgt spid="24"/>
                                        </p:tgtEl>
                                        <p:attrNameLst>
                                          <p:attrName>ppt_w</p:attrName>
                                        </p:attrNameLst>
                                      </p:cBhvr>
                                      <p:tavLst>
                                        <p:tav tm="0" fmla="#ppt_w*sin(2.5*pi*$)">
                                          <p:val>
                                            <p:fltVal val="0"/>
                                          </p:val>
                                        </p:tav>
                                        <p:tav tm="100000">
                                          <p:val>
                                            <p:fltVal val="1"/>
                                          </p:val>
                                        </p:tav>
                                      </p:tavLst>
                                    </p:anim>
                                    <p:anim calcmode="lin" valueType="num">
                                      <p:cBhvr>
                                        <p:cTn id="97" dur="300" fill="hold"/>
                                        <p:tgtEl>
                                          <p:spTgt spid="24"/>
                                        </p:tgtEl>
                                        <p:attrNameLst>
                                          <p:attrName>ppt_h</p:attrName>
                                        </p:attrNameLst>
                                      </p:cBhvr>
                                      <p:tavLst>
                                        <p:tav tm="0">
                                          <p:val>
                                            <p:strVal val="#ppt_h"/>
                                          </p:val>
                                        </p:tav>
                                        <p:tav tm="100000">
                                          <p:val>
                                            <p:strVal val="#ppt_h"/>
                                          </p:val>
                                        </p:tav>
                                      </p:tavLst>
                                    </p:anim>
                                  </p:childTnLst>
                                </p:cTn>
                              </p:par>
                              <p:par>
                                <p:cTn id="98" presetID="45" presetClass="entr" presetSubtype="0" fill="hold" grpId="0" nodeType="withEffect">
                                  <p:stCondLst>
                                    <p:cond delay="30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300"/>
                                        <p:tgtEl>
                                          <p:spTgt spid="21"/>
                                        </p:tgtEl>
                                      </p:cBhvr>
                                    </p:animEffect>
                                    <p:anim calcmode="lin" valueType="num">
                                      <p:cBhvr>
                                        <p:cTn id="101" dur="300" fill="hold"/>
                                        <p:tgtEl>
                                          <p:spTgt spid="21"/>
                                        </p:tgtEl>
                                        <p:attrNameLst>
                                          <p:attrName>ppt_w</p:attrName>
                                        </p:attrNameLst>
                                      </p:cBhvr>
                                      <p:tavLst>
                                        <p:tav tm="0" fmla="#ppt_w*sin(2.5*pi*$)">
                                          <p:val>
                                            <p:fltVal val="0"/>
                                          </p:val>
                                        </p:tav>
                                        <p:tav tm="100000">
                                          <p:val>
                                            <p:fltVal val="1"/>
                                          </p:val>
                                        </p:tav>
                                      </p:tavLst>
                                    </p:anim>
                                    <p:anim calcmode="lin" valueType="num">
                                      <p:cBhvr>
                                        <p:cTn id="102" dur="300" fill="hold"/>
                                        <p:tgtEl>
                                          <p:spTgt spid="21"/>
                                        </p:tgtEl>
                                        <p:attrNameLst>
                                          <p:attrName>ppt_h</p:attrName>
                                        </p:attrNameLst>
                                      </p:cBhvr>
                                      <p:tavLst>
                                        <p:tav tm="0">
                                          <p:val>
                                            <p:strVal val="#ppt_h"/>
                                          </p:val>
                                        </p:tav>
                                        <p:tav tm="100000">
                                          <p:val>
                                            <p:strVal val="#ppt_h"/>
                                          </p:val>
                                        </p:tav>
                                      </p:tavLst>
                                    </p:anim>
                                  </p:childTnLst>
                                </p:cTn>
                              </p:par>
                              <p:par>
                                <p:cTn id="103" presetID="45" presetClass="entr" presetSubtype="0" fill="hold" grpId="0" nodeType="withEffect">
                                  <p:stCondLst>
                                    <p:cond delay="450"/>
                                  </p:stCondLst>
                                  <p:childTnLst>
                                    <p:set>
                                      <p:cBhvr>
                                        <p:cTn id="104" dur="1" fill="hold">
                                          <p:stCondLst>
                                            <p:cond delay="0"/>
                                          </p:stCondLst>
                                        </p:cTn>
                                        <p:tgtEl>
                                          <p:spTgt spid="107"/>
                                        </p:tgtEl>
                                        <p:attrNameLst>
                                          <p:attrName>style.visibility</p:attrName>
                                        </p:attrNameLst>
                                      </p:cBhvr>
                                      <p:to>
                                        <p:strVal val="visible"/>
                                      </p:to>
                                    </p:set>
                                    <p:animEffect transition="in" filter="fade">
                                      <p:cBhvr>
                                        <p:cTn id="105" dur="300"/>
                                        <p:tgtEl>
                                          <p:spTgt spid="107"/>
                                        </p:tgtEl>
                                      </p:cBhvr>
                                    </p:animEffect>
                                    <p:anim calcmode="lin" valueType="num">
                                      <p:cBhvr>
                                        <p:cTn id="106" dur="300" fill="hold"/>
                                        <p:tgtEl>
                                          <p:spTgt spid="107"/>
                                        </p:tgtEl>
                                        <p:attrNameLst>
                                          <p:attrName>ppt_w</p:attrName>
                                        </p:attrNameLst>
                                      </p:cBhvr>
                                      <p:tavLst>
                                        <p:tav tm="0" fmla="#ppt_w*sin(2.5*pi*$)">
                                          <p:val>
                                            <p:fltVal val="0"/>
                                          </p:val>
                                        </p:tav>
                                        <p:tav tm="100000">
                                          <p:val>
                                            <p:fltVal val="1"/>
                                          </p:val>
                                        </p:tav>
                                      </p:tavLst>
                                    </p:anim>
                                    <p:anim calcmode="lin" valueType="num">
                                      <p:cBhvr>
                                        <p:cTn id="107" dur="300" fill="hold"/>
                                        <p:tgtEl>
                                          <p:spTgt spid="107"/>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450"/>
                                  </p:stCondLst>
                                  <p:childTnLst>
                                    <p:set>
                                      <p:cBhvr>
                                        <p:cTn id="109" dur="1" fill="hold">
                                          <p:stCondLst>
                                            <p:cond delay="0"/>
                                          </p:stCondLst>
                                        </p:cTn>
                                        <p:tgtEl>
                                          <p:spTgt spid="12"/>
                                        </p:tgtEl>
                                        <p:attrNameLst>
                                          <p:attrName>style.visibility</p:attrName>
                                        </p:attrNameLst>
                                      </p:cBhvr>
                                      <p:to>
                                        <p:strVal val="visible"/>
                                      </p:to>
                                    </p:set>
                                    <p:animEffect transition="in" filter="fade">
                                      <p:cBhvr>
                                        <p:cTn id="110" dur="300"/>
                                        <p:tgtEl>
                                          <p:spTgt spid="12"/>
                                        </p:tgtEl>
                                      </p:cBhvr>
                                    </p:animEffect>
                                    <p:anim calcmode="lin" valueType="num">
                                      <p:cBhvr>
                                        <p:cTn id="111" dur="300" fill="hold"/>
                                        <p:tgtEl>
                                          <p:spTgt spid="12"/>
                                        </p:tgtEl>
                                        <p:attrNameLst>
                                          <p:attrName>ppt_w</p:attrName>
                                        </p:attrNameLst>
                                      </p:cBhvr>
                                      <p:tavLst>
                                        <p:tav tm="0" fmla="#ppt_w*sin(2.5*pi*$)">
                                          <p:val>
                                            <p:fltVal val="0"/>
                                          </p:val>
                                        </p:tav>
                                        <p:tav tm="100000">
                                          <p:val>
                                            <p:fltVal val="1"/>
                                          </p:val>
                                        </p:tav>
                                      </p:tavLst>
                                    </p:anim>
                                    <p:anim calcmode="lin" valueType="num">
                                      <p:cBhvr>
                                        <p:cTn id="112" dur="300" fill="hold"/>
                                        <p:tgtEl>
                                          <p:spTgt spid="12"/>
                                        </p:tgtEl>
                                        <p:attrNameLst>
                                          <p:attrName>ppt_h</p:attrName>
                                        </p:attrNameLst>
                                      </p:cBhvr>
                                      <p:tavLst>
                                        <p:tav tm="0">
                                          <p:val>
                                            <p:strVal val="#ppt_h"/>
                                          </p:val>
                                        </p:tav>
                                        <p:tav tm="100000">
                                          <p:val>
                                            <p:strVal val="#ppt_h"/>
                                          </p:val>
                                        </p:tav>
                                      </p:tavLst>
                                    </p:anim>
                                  </p:childTnLst>
                                </p:cTn>
                              </p:par>
                              <p:par>
                                <p:cTn id="113" presetID="45" presetClass="entr" presetSubtype="0" fill="hold" grpId="0" nodeType="withEffect">
                                  <p:stCondLst>
                                    <p:cond delay="450"/>
                                  </p:stCondLst>
                                  <p:childTnLst>
                                    <p:set>
                                      <p:cBhvr>
                                        <p:cTn id="114" dur="1" fill="hold">
                                          <p:stCondLst>
                                            <p:cond delay="0"/>
                                          </p:stCondLst>
                                        </p:cTn>
                                        <p:tgtEl>
                                          <p:spTgt spid="19"/>
                                        </p:tgtEl>
                                        <p:attrNameLst>
                                          <p:attrName>style.visibility</p:attrName>
                                        </p:attrNameLst>
                                      </p:cBhvr>
                                      <p:to>
                                        <p:strVal val="visible"/>
                                      </p:to>
                                    </p:set>
                                    <p:animEffect transition="in" filter="fade">
                                      <p:cBhvr>
                                        <p:cTn id="115" dur="300"/>
                                        <p:tgtEl>
                                          <p:spTgt spid="19"/>
                                        </p:tgtEl>
                                      </p:cBhvr>
                                    </p:animEffect>
                                    <p:anim calcmode="lin" valueType="num">
                                      <p:cBhvr>
                                        <p:cTn id="116" dur="300" fill="hold"/>
                                        <p:tgtEl>
                                          <p:spTgt spid="19"/>
                                        </p:tgtEl>
                                        <p:attrNameLst>
                                          <p:attrName>ppt_w</p:attrName>
                                        </p:attrNameLst>
                                      </p:cBhvr>
                                      <p:tavLst>
                                        <p:tav tm="0" fmla="#ppt_w*sin(2.5*pi*$)">
                                          <p:val>
                                            <p:fltVal val="0"/>
                                          </p:val>
                                        </p:tav>
                                        <p:tav tm="100000">
                                          <p:val>
                                            <p:fltVal val="1"/>
                                          </p:val>
                                        </p:tav>
                                      </p:tavLst>
                                    </p:anim>
                                    <p:anim calcmode="lin" valueType="num">
                                      <p:cBhvr>
                                        <p:cTn id="117" dur="300" fill="hold"/>
                                        <p:tgtEl>
                                          <p:spTgt spid="19"/>
                                        </p:tgtEl>
                                        <p:attrNameLst>
                                          <p:attrName>ppt_h</p:attrName>
                                        </p:attrNameLst>
                                      </p:cBhvr>
                                      <p:tavLst>
                                        <p:tav tm="0">
                                          <p:val>
                                            <p:strVal val="#ppt_h"/>
                                          </p:val>
                                        </p:tav>
                                        <p:tav tm="100000">
                                          <p:val>
                                            <p:strVal val="#ppt_h"/>
                                          </p:val>
                                        </p:tav>
                                      </p:tavLst>
                                    </p:anim>
                                  </p:childTnLst>
                                </p:cTn>
                              </p:par>
                              <p:par>
                                <p:cTn id="118" presetID="45" presetClass="entr" presetSubtype="0" fill="hold" grpId="0" nodeType="withEffect">
                                  <p:stCondLst>
                                    <p:cond delay="60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300"/>
                                        <p:tgtEl>
                                          <p:spTgt spid="29"/>
                                        </p:tgtEl>
                                      </p:cBhvr>
                                    </p:animEffect>
                                    <p:anim calcmode="lin" valueType="num">
                                      <p:cBhvr>
                                        <p:cTn id="121" dur="300" fill="hold"/>
                                        <p:tgtEl>
                                          <p:spTgt spid="29"/>
                                        </p:tgtEl>
                                        <p:attrNameLst>
                                          <p:attrName>ppt_w</p:attrName>
                                        </p:attrNameLst>
                                      </p:cBhvr>
                                      <p:tavLst>
                                        <p:tav tm="0" fmla="#ppt_w*sin(2.5*pi*$)">
                                          <p:val>
                                            <p:fltVal val="0"/>
                                          </p:val>
                                        </p:tav>
                                        <p:tav tm="100000">
                                          <p:val>
                                            <p:fltVal val="1"/>
                                          </p:val>
                                        </p:tav>
                                      </p:tavLst>
                                    </p:anim>
                                    <p:anim calcmode="lin" valueType="num">
                                      <p:cBhvr>
                                        <p:cTn id="122" dur="300" fill="hold"/>
                                        <p:tgtEl>
                                          <p:spTgt spid="29"/>
                                        </p:tgtEl>
                                        <p:attrNameLst>
                                          <p:attrName>ppt_h</p:attrName>
                                        </p:attrNameLst>
                                      </p:cBhvr>
                                      <p:tavLst>
                                        <p:tav tm="0">
                                          <p:val>
                                            <p:strVal val="#ppt_h"/>
                                          </p:val>
                                        </p:tav>
                                        <p:tav tm="100000">
                                          <p:val>
                                            <p:strVal val="#ppt_h"/>
                                          </p:val>
                                        </p:tav>
                                      </p:tavLst>
                                    </p:anim>
                                  </p:childTnLst>
                                </p:cTn>
                              </p:par>
                              <p:par>
                                <p:cTn id="123" presetID="45" presetClass="entr" presetSubtype="0" fill="hold" grpId="0" nodeType="withEffect">
                                  <p:stCondLst>
                                    <p:cond delay="600"/>
                                  </p:stCondLst>
                                  <p:childTnLst>
                                    <p:set>
                                      <p:cBhvr>
                                        <p:cTn id="124" dur="1" fill="hold">
                                          <p:stCondLst>
                                            <p:cond delay="0"/>
                                          </p:stCondLst>
                                        </p:cTn>
                                        <p:tgtEl>
                                          <p:spTgt spid="112"/>
                                        </p:tgtEl>
                                        <p:attrNameLst>
                                          <p:attrName>style.visibility</p:attrName>
                                        </p:attrNameLst>
                                      </p:cBhvr>
                                      <p:to>
                                        <p:strVal val="visible"/>
                                      </p:to>
                                    </p:set>
                                    <p:animEffect transition="in" filter="fade">
                                      <p:cBhvr>
                                        <p:cTn id="125" dur="300"/>
                                        <p:tgtEl>
                                          <p:spTgt spid="112"/>
                                        </p:tgtEl>
                                      </p:cBhvr>
                                    </p:animEffect>
                                    <p:anim calcmode="lin" valueType="num">
                                      <p:cBhvr>
                                        <p:cTn id="126" dur="300" fill="hold"/>
                                        <p:tgtEl>
                                          <p:spTgt spid="112"/>
                                        </p:tgtEl>
                                        <p:attrNameLst>
                                          <p:attrName>ppt_w</p:attrName>
                                        </p:attrNameLst>
                                      </p:cBhvr>
                                      <p:tavLst>
                                        <p:tav tm="0" fmla="#ppt_w*sin(2.5*pi*$)">
                                          <p:val>
                                            <p:fltVal val="0"/>
                                          </p:val>
                                        </p:tav>
                                        <p:tav tm="100000">
                                          <p:val>
                                            <p:fltVal val="1"/>
                                          </p:val>
                                        </p:tav>
                                      </p:tavLst>
                                    </p:anim>
                                    <p:anim calcmode="lin" valueType="num">
                                      <p:cBhvr>
                                        <p:cTn id="127" dur="300" fill="hold"/>
                                        <p:tgtEl>
                                          <p:spTgt spid="112"/>
                                        </p:tgtEl>
                                        <p:attrNameLst>
                                          <p:attrName>ppt_h</p:attrName>
                                        </p:attrNameLst>
                                      </p:cBhvr>
                                      <p:tavLst>
                                        <p:tav tm="0">
                                          <p:val>
                                            <p:strVal val="#ppt_h"/>
                                          </p:val>
                                        </p:tav>
                                        <p:tav tm="100000">
                                          <p:val>
                                            <p:strVal val="#ppt_h"/>
                                          </p:val>
                                        </p:tav>
                                      </p:tavLst>
                                    </p:anim>
                                  </p:childTnLst>
                                </p:cTn>
                              </p:par>
                              <p:par>
                                <p:cTn id="128" presetID="45" presetClass="entr" presetSubtype="0" fill="hold" grpId="0" nodeType="withEffect">
                                  <p:stCondLst>
                                    <p:cond delay="600"/>
                                  </p:stCondLst>
                                  <p:childTnLst>
                                    <p:set>
                                      <p:cBhvr>
                                        <p:cTn id="129" dur="1" fill="hold">
                                          <p:stCondLst>
                                            <p:cond delay="0"/>
                                          </p:stCondLst>
                                        </p:cTn>
                                        <p:tgtEl>
                                          <p:spTgt spid="16"/>
                                        </p:tgtEl>
                                        <p:attrNameLst>
                                          <p:attrName>style.visibility</p:attrName>
                                        </p:attrNameLst>
                                      </p:cBhvr>
                                      <p:to>
                                        <p:strVal val="visible"/>
                                      </p:to>
                                    </p:set>
                                    <p:animEffect transition="in" filter="fade">
                                      <p:cBhvr>
                                        <p:cTn id="130" dur="300"/>
                                        <p:tgtEl>
                                          <p:spTgt spid="16"/>
                                        </p:tgtEl>
                                      </p:cBhvr>
                                    </p:animEffect>
                                    <p:anim calcmode="lin" valueType="num">
                                      <p:cBhvr>
                                        <p:cTn id="131" dur="300" fill="hold"/>
                                        <p:tgtEl>
                                          <p:spTgt spid="16"/>
                                        </p:tgtEl>
                                        <p:attrNameLst>
                                          <p:attrName>ppt_w</p:attrName>
                                        </p:attrNameLst>
                                      </p:cBhvr>
                                      <p:tavLst>
                                        <p:tav tm="0" fmla="#ppt_w*sin(2.5*pi*$)">
                                          <p:val>
                                            <p:fltVal val="0"/>
                                          </p:val>
                                        </p:tav>
                                        <p:tav tm="100000">
                                          <p:val>
                                            <p:fltVal val="1"/>
                                          </p:val>
                                        </p:tav>
                                      </p:tavLst>
                                    </p:anim>
                                    <p:anim calcmode="lin" valueType="num">
                                      <p:cBhvr>
                                        <p:cTn id="132" dur="300" fill="hold"/>
                                        <p:tgtEl>
                                          <p:spTgt spid="16"/>
                                        </p:tgtEl>
                                        <p:attrNameLst>
                                          <p:attrName>ppt_h</p:attrName>
                                        </p:attrNameLst>
                                      </p:cBhvr>
                                      <p:tavLst>
                                        <p:tav tm="0">
                                          <p:val>
                                            <p:strVal val="#ppt_h"/>
                                          </p:val>
                                        </p:tav>
                                        <p:tav tm="100000">
                                          <p:val>
                                            <p:strVal val="#ppt_h"/>
                                          </p:val>
                                        </p:tav>
                                      </p:tavLst>
                                    </p:anim>
                                  </p:childTnLst>
                                </p:cTn>
                              </p:par>
                            </p:childTnLst>
                          </p:cTn>
                        </p:par>
                        <p:par>
                          <p:cTn id="133" fill="hold">
                            <p:stCondLst>
                              <p:cond delay="2750"/>
                            </p:stCondLst>
                            <p:childTnLst>
                              <p:par>
                                <p:cTn id="134" presetID="10" presetClass="entr" presetSubtype="0" fill="hold" nodeType="afterEffect">
                                  <p:stCondLst>
                                    <p:cond delay="0"/>
                                  </p:stCondLst>
                                  <p:childTnLst>
                                    <p:set>
                                      <p:cBhvr>
                                        <p:cTn id="135" dur="1" fill="hold">
                                          <p:stCondLst>
                                            <p:cond delay="0"/>
                                          </p:stCondLst>
                                        </p:cTn>
                                        <p:tgtEl>
                                          <p:spTgt spid="54"/>
                                        </p:tgtEl>
                                        <p:attrNameLst>
                                          <p:attrName>style.visibility</p:attrName>
                                        </p:attrNameLst>
                                      </p:cBhvr>
                                      <p:to>
                                        <p:strVal val="visible"/>
                                      </p:to>
                                    </p:set>
                                    <p:animEffect transition="in" filter="fade">
                                      <p:cBhvr>
                                        <p:cTn id="136" dur="500"/>
                                        <p:tgtEl>
                                          <p:spTgt spid="54"/>
                                        </p:tgtEl>
                                      </p:cBhvr>
                                    </p:animEffect>
                                  </p:childTnLst>
                                </p:cTn>
                              </p:par>
                              <p:par>
                                <p:cTn id="137" presetID="10" presetClass="entr" presetSubtype="0" fill="hold" nodeType="with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07" grpId="0" animBg="1"/>
      <p:bldP spid="108" grpId="0" animBg="1"/>
      <p:bldP spid="109" grpId="0" animBg="1"/>
      <p:bldP spid="110" grpId="0" animBg="1"/>
      <p:bldP spid="111" grpId="0" animBg="1"/>
      <p:bldP spid="112" grpId="0" animBg="1"/>
      <p:bldP spid="114" grpId="0" animBg="1"/>
      <p:bldP spid="9" grpId="0" animBg="1"/>
      <p:bldP spid="10" grpId="0" animBg="1"/>
      <p:bldP spid="11" grpId="0" animBg="1"/>
      <p:bldP spid="12" grpId="0" animBg="1"/>
      <p:bldP spid="13" grpId="0" animBg="1"/>
      <p:bldP spid="14" grpId="0" animBg="1"/>
      <p:bldP spid="16"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2" grpId="0" animBg="1"/>
      <p:bldP spid="33" grpId="0" animBg="1"/>
      <p:bldP spid="35" grpId="0" animBg="1"/>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52922" y="27235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文本框 9"/>
          <p:cNvSpPr txBox="1"/>
          <p:nvPr/>
        </p:nvSpPr>
        <p:spPr>
          <a:xfrm>
            <a:off x="972185" y="194310"/>
            <a:ext cx="2821940" cy="368300"/>
          </a:xfrm>
          <a:prstGeom prst="rect">
            <a:avLst/>
          </a:prstGeom>
          <a:noFill/>
        </p:spPr>
        <p:txBody>
          <a:bodyPr wrap="square" rtlCol="0">
            <a:spAutoFit/>
          </a:bodyPr>
          <a:lstStyle/>
          <a:p>
            <a:r>
              <a:rPr lang="en-US" altLang="zh-CN" dirty="0" smtClean="0">
                <a:solidFill>
                  <a:schemeClr val="tx2"/>
                </a:solidFill>
                <a:latin typeface="inpin heiti" charset="-122"/>
                <a:ea typeface="inpin heiti" charset="-122"/>
                <a:sym typeface="+mn-ea"/>
              </a:rPr>
              <a:t>B1技术支持的测试与练习</a:t>
            </a:r>
            <a:endParaRPr lang="zh-CN" alt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4270" y="890270"/>
            <a:ext cx="7363460" cy="5525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414270" y="2415232"/>
            <a:ext cx="1414591" cy="461665"/>
          </a:xfrm>
          <a:prstGeom prst="rect">
            <a:avLst/>
          </a:prstGeom>
          <a:noFill/>
        </p:spPr>
        <p:txBody>
          <a:bodyPr wrap="square" rtlCol="0">
            <a:spAutoFit/>
          </a:bodyPr>
          <a:lstStyle/>
          <a:p>
            <a:r>
              <a:rPr lang="zh-CN" altLang="en-US" sz="2400" b="1" dirty="0" smtClean="0"/>
              <a:t>课后测验</a:t>
            </a:r>
            <a:endParaRPr lang="zh-CN" altLang="en-US" sz="2400" b="1" dirty="0"/>
          </a:p>
        </p:txBody>
      </p:sp>
    </p:spTree>
    <p:extLst>
      <p:ext uri="{BB962C8B-B14F-4D97-AF65-F5344CB8AC3E}">
        <p14:creationId xmlns:p14="http://schemas.microsoft.com/office/powerpoint/2010/main" val="20312271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127760" y="202565"/>
            <a:ext cx="2820035" cy="368300"/>
          </a:xfrm>
          <a:prstGeom prst="rect">
            <a:avLst/>
          </a:prstGeom>
        </p:spPr>
        <p:txBody>
          <a:bodyPr wrap="square">
            <a:spAutoFit/>
          </a:bodyPr>
          <a:lstStyle/>
          <a:p>
            <a:r>
              <a:rPr lang="zh-CN" altLang="en-US" dirty="0" smtClean="0">
                <a:solidFill>
                  <a:prstClr val="black">
                    <a:lumMod val="75000"/>
                    <a:lumOff val="25000"/>
                  </a:prstClr>
                </a:solidFill>
                <a:latin typeface="inpin heiti" charset="-122"/>
                <a:ea typeface="inpin heiti" charset="-122"/>
                <a:sym typeface="+mn-ea"/>
              </a:rPr>
              <a:t>B1技术支持的测试与练习</a:t>
            </a:r>
            <a:endParaRPr lang="zh-CN" altLang="en-US" dirty="0">
              <a:solidFill>
                <a:prstClr val="black">
                  <a:lumMod val="75000"/>
                  <a:lumOff val="25000"/>
                </a:prstClr>
              </a:solidFill>
              <a:latin typeface="inpin heiti" charset="-122"/>
              <a:ea typeface="inpin heiti" charset="-122"/>
            </a:endParaRPr>
          </a:p>
        </p:txBody>
      </p:sp>
      <p:grpSp>
        <p:nvGrpSpPr>
          <p:cNvPr id="3" name="组合 2"/>
          <p:cNvGrpSpPr/>
          <p:nvPr/>
        </p:nvGrpSpPr>
        <p:grpSpPr>
          <a:xfrm>
            <a:off x="4001817" y="266644"/>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solidFill>
                  <a:prstClr val="white"/>
                </a:solidFill>
                <a:latin typeface="inpin heiti" charset="-122"/>
                <a:ea typeface="inpin heiti" charset="-122"/>
              </a:endParaRPr>
            </a:p>
          </p:txBody>
        </p:sp>
      </p:grpSp>
      <p:pic>
        <p:nvPicPr>
          <p:cNvPr id="1026" name="Picture 2"/>
          <p:cNvPicPr>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626360" y="1118235"/>
            <a:ext cx="3397885" cy="515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9250" y="1154430"/>
            <a:ext cx="3403600" cy="5085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a:off x="1123186" y="2866429"/>
            <a:ext cx="1414591" cy="461665"/>
          </a:xfrm>
          <a:prstGeom prst="rect">
            <a:avLst/>
          </a:prstGeom>
          <a:noFill/>
        </p:spPr>
        <p:txBody>
          <a:bodyPr wrap="square" rtlCol="0">
            <a:spAutoFit/>
          </a:bodyPr>
          <a:lstStyle/>
          <a:p>
            <a:r>
              <a:rPr lang="zh-CN" altLang="en-US" sz="2400" b="1" dirty="0" smtClean="0"/>
              <a:t>课后测验</a:t>
            </a:r>
            <a:endParaRPr lang="zh-CN" altLang="en-US" sz="2400" b="1" dirty="0"/>
          </a:p>
        </p:txBody>
      </p:sp>
    </p:spTree>
    <p:extLst>
      <p:ext uri="{BB962C8B-B14F-4D97-AF65-F5344CB8AC3E}">
        <p14:creationId xmlns:p14="http://schemas.microsoft.com/office/powerpoint/2010/main" val="28851561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4" name="文本框 78"/>
          <p:cNvSpPr txBox="1"/>
          <p:nvPr/>
        </p:nvSpPr>
        <p:spPr>
          <a:xfrm>
            <a:off x="3704689" y="3767539"/>
            <a:ext cx="5724644"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b="0" dirty="0" smtClean="0">
                <a:solidFill>
                  <a:schemeClr val="accent5"/>
                </a:solidFill>
                <a:latin typeface="inpin heiti" charset="-122"/>
                <a:ea typeface="inpin heiti" charset="-122"/>
              </a:rPr>
              <a:t>谢谢您的聆听</a:t>
            </a:r>
            <a:endParaRPr lang="zh-CN" altLang="en-US" sz="7200" b="0" dirty="0">
              <a:solidFill>
                <a:schemeClr val="accent5"/>
              </a:solidFill>
              <a:latin typeface="inpin heiti" charset="-122"/>
              <a:ea typeface="inpin heiti" charset="-122"/>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136518" y="3252448"/>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9422501" y="4290616"/>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325374" y="4777503"/>
            <a:ext cx="4883789" cy="2129365"/>
            <a:chOff x="7325374" y="4777503"/>
            <a:chExt cx="4883789" cy="2129365"/>
          </a:xfrm>
        </p:grpSpPr>
        <p:sp>
          <p:nvSpPr>
            <p:cNvPr id="2"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3"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4"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5"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6"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8"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grpSp>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cxnSp>
        <p:nvCxnSpPr>
          <p:cNvPr id="36" name="肘形连接符 35"/>
          <p:cNvCxnSpPr/>
          <p:nvPr/>
        </p:nvCxnSpPr>
        <p:spPr>
          <a:xfrm flipV="1">
            <a:off x="595985" y="3925451"/>
            <a:ext cx="10581410" cy="1048291"/>
          </a:xfrm>
          <a:prstGeom prst="bentConnector3">
            <a:avLst>
              <a:gd name="adj1" fmla="val 50000"/>
            </a:avLst>
          </a:prstGeom>
          <a:ln w="28575">
            <a:solidFill>
              <a:srgbClr val="A0BF0D"/>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flipV="1">
            <a:off x="595984" y="4344164"/>
            <a:ext cx="10548000" cy="1059164"/>
          </a:xfrm>
          <a:prstGeom prst="bentConnector3">
            <a:avLst>
              <a:gd name="adj1" fmla="val 46685"/>
            </a:avLst>
          </a:prstGeom>
          <a:ln w="28575">
            <a:solidFill>
              <a:srgbClr val="F5841C"/>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595984" y="4176473"/>
            <a:ext cx="10548000" cy="1023753"/>
          </a:xfrm>
          <a:prstGeom prst="bentConnector3">
            <a:avLst>
              <a:gd name="adj1" fmla="val 48696"/>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6451587" y="2980374"/>
            <a:ext cx="3148609" cy="711511"/>
            <a:chOff x="6240567" y="2980374"/>
            <a:chExt cx="3148609" cy="711511"/>
          </a:xfrm>
        </p:grpSpPr>
        <p:grpSp>
          <p:nvGrpSpPr>
            <p:cNvPr id="73" name="组合 72"/>
            <p:cNvGrpSpPr/>
            <p:nvPr/>
          </p:nvGrpSpPr>
          <p:grpSpPr>
            <a:xfrm>
              <a:off x="6409828" y="3087477"/>
              <a:ext cx="2979348" cy="604408"/>
              <a:chOff x="6409828" y="3087477"/>
              <a:chExt cx="2979348" cy="604408"/>
            </a:xfrm>
          </p:grpSpPr>
          <p:sp>
            <p:nvSpPr>
              <p:cNvPr id="40" name="文本框 79"/>
              <p:cNvSpPr txBox="1"/>
              <p:nvPr/>
            </p:nvSpPr>
            <p:spPr>
              <a:xfrm>
                <a:off x="6537511" y="3094778"/>
                <a:ext cx="2466975" cy="58356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lang="en-US" altLang="zh-CN" b="0" dirty="0" smtClean="0">
                    <a:solidFill>
                      <a:srgbClr val="FFC000"/>
                    </a:solidFill>
                    <a:latin typeface="华文中宋" panose="02010600040101010101" charset="-122"/>
                    <a:ea typeface="华文中宋" panose="02010600040101010101" charset="-122"/>
                    <a:cs typeface="华文中宋" panose="02010600040101010101" charset="-122"/>
                  </a:rPr>
                  <a:t>3说应用过程</a:t>
                </a:r>
              </a:p>
            </p:txBody>
          </p:sp>
          <p:sp>
            <p:nvSpPr>
              <p:cNvPr id="44" name="圆角矩形 43"/>
              <p:cNvSpPr/>
              <p:nvPr/>
            </p:nvSpPr>
            <p:spPr>
              <a:xfrm>
                <a:off x="6409828" y="3087477"/>
                <a:ext cx="2979348" cy="604408"/>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grpSp>
        <p:grpSp>
          <p:nvGrpSpPr>
            <p:cNvPr id="46" name="组合 45"/>
            <p:cNvGrpSpPr/>
            <p:nvPr/>
          </p:nvGrpSpPr>
          <p:grpSpPr>
            <a:xfrm rot="2731254">
              <a:off x="6341934" y="2879007"/>
              <a:ext cx="109793" cy="312528"/>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grpSp>
        <p:nvGrpSpPr>
          <p:cNvPr id="75" name="组合 74"/>
          <p:cNvGrpSpPr/>
          <p:nvPr/>
        </p:nvGrpSpPr>
        <p:grpSpPr>
          <a:xfrm>
            <a:off x="1311275" y="4037965"/>
            <a:ext cx="4264660" cy="757555"/>
            <a:chOff x="1311106" y="4023829"/>
            <a:chExt cx="3305255" cy="771639"/>
          </a:xfrm>
        </p:grpSpPr>
        <p:grpSp>
          <p:nvGrpSpPr>
            <p:cNvPr id="71" name="组合 70"/>
            <p:cNvGrpSpPr/>
            <p:nvPr/>
          </p:nvGrpSpPr>
          <p:grpSpPr>
            <a:xfrm>
              <a:off x="1464735" y="4153349"/>
              <a:ext cx="3151626" cy="642119"/>
              <a:chOff x="1464735" y="4153349"/>
              <a:chExt cx="3151626" cy="642119"/>
            </a:xfrm>
          </p:grpSpPr>
          <p:sp>
            <p:nvSpPr>
              <p:cNvPr id="35" name="圆角矩形 34"/>
              <p:cNvSpPr/>
              <p:nvPr/>
            </p:nvSpPr>
            <p:spPr>
              <a:xfrm>
                <a:off x="1464735" y="4153349"/>
                <a:ext cx="2979348" cy="604408"/>
              </a:xfrm>
              <a:prstGeom prst="roundRect">
                <a:avLst/>
              </a:prstGeom>
              <a:noFill/>
              <a:ln w="6350">
                <a:solidFill>
                  <a:srgbClr val="826C4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39" name="文本框 78"/>
              <p:cNvSpPr txBox="1"/>
              <p:nvPr/>
            </p:nvSpPr>
            <p:spPr>
              <a:xfrm>
                <a:off x="1605551" y="4164342"/>
                <a:ext cx="3010810" cy="631126"/>
              </a:xfrm>
              <a:prstGeom prst="rect">
                <a:avLst/>
              </a:prstGeom>
              <a:noFill/>
            </p:spPr>
            <p:txBody>
              <a:bodyPr wrap="square" rtlCol="0">
                <a:no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lang="en-US" altLang="zh-CN" b="0" dirty="0" smtClean="0">
                    <a:solidFill>
                      <a:schemeClr val="accent1"/>
                    </a:solidFill>
                    <a:latin typeface="华文中宋" panose="02010600040101010101" charset="-122"/>
                    <a:ea typeface="华文中宋" panose="02010600040101010101" charset="-122"/>
                    <a:cs typeface="华文中宋" panose="02010600040101010101" charset="-122"/>
                  </a:rPr>
                  <a:t>1</a:t>
                </a:r>
                <a:r>
                  <a:rPr lang="zh-CN" altLang="en-US" b="0" dirty="0" smtClean="0">
                    <a:solidFill>
                      <a:schemeClr val="accent1"/>
                    </a:solidFill>
                    <a:latin typeface="华文中宋" panose="02010600040101010101" charset="-122"/>
                    <a:ea typeface="华文中宋" panose="02010600040101010101" charset="-122"/>
                    <a:cs typeface="华文中宋" panose="02010600040101010101" charset="-122"/>
                  </a:rPr>
                  <a:t>说</a:t>
                </a:r>
                <a:r>
                  <a:rPr lang="en-US" altLang="zh-CN" b="0" dirty="0" smtClean="0">
                    <a:solidFill>
                      <a:schemeClr val="accent1"/>
                    </a:solidFill>
                    <a:latin typeface="华文中宋" panose="02010600040101010101" charset="-122"/>
                    <a:ea typeface="华文中宋" panose="02010600040101010101" charset="-122"/>
                    <a:cs typeface="华文中宋" panose="02010600040101010101" charset="-122"/>
                  </a:rPr>
                  <a:t>选择能力点原因</a:t>
                </a:r>
              </a:p>
            </p:txBody>
          </p:sp>
        </p:grpSp>
        <p:grpSp>
          <p:nvGrpSpPr>
            <p:cNvPr id="50" name="组合 49"/>
            <p:cNvGrpSpPr/>
            <p:nvPr/>
          </p:nvGrpSpPr>
          <p:grpSpPr>
            <a:xfrm rot="2731254">
              <a:off x="1412473" y="3922461"/>
              <a:ext cx="109793" cy="312528"/>
              <a:chOff x="4454660" y="3810474"/>
              <a:chExt cx="406107" cy="1155987"/>
            </a:xfrm>
          </p:grpSpPr>
          <p:sp>
            <p:nvSpPr>
              <p:cNvPr id="5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grpSp>
        <p:nvGrpSpPr>
          <p:cNvPr id="78" name="组合 77"/>
          <p:cNvGrpSpPr/>
          <p:nvPr/>
        </p:nvGrpSpPr>
        <p:grpSpPr>
          <a:xfrm>
            <a:off x="6492638" y="4474522"/>
            <a:ext cx="3135613" cy="707382"/>
            <a:chOff x="6281618" y="4474522"/>
            <a:chExt cx="3135613" cy="707382"/>
          </a:xfrm>
        </p:grpSpPr>
        <p:grpSp>
          <p:nvGrpSpPr>
            <p:cNvPr id="74" name="组合 73"/>
            <p:cNvGrpSpPr/>
            <p:nvPr/>
          </p:nvGrpSpPr>
          <p:grpSpPr>
            <a:xfrm>
              <a:off x="6437883" y="4577496"/>
              <a:ext cx="2979348" cy="604408"/>
              <a:chOff x="6437883" y="4577496"/>
              <a:chExt cx="2979348" cy="604408"/>
            </a:xfrm>
          </p:grpSpPr>
          <p:sp>
            <p:nvSpPr>
              <p:cNvPr id="41" name="文本框 80"/>
              <p:cNvSpPr txBox="1"/>
              <p:nvPr/>
            </p:nvSpPr>
            <p:spPr>
              <a:xfrm>
                <a:off x="6550507" y="4597129"/>
                <a:ext cx="2466975" cy="583565"/>
              </a:xfrm>
              <a:prstGeom prst="rect">
                <a:avLst/>
              </a:prstGeom>
              <a:noFill/>
            </p:spPr>
            <p:txBody>
              <a:bodyPr wrap="none" rtlCol="0">
                <a:spAutoFit/>
              </a:bodyPr>
              <a:lstStyle/>
              <a:p>
                <a:pPr algn="l">
                  <a:buClrTx/>
                  <a:buSzTx/>
                  <a:buFontTx/>
                </a:pPr>
                <a:r>
                  <a:rPr lang="en-US" altLang="zh-CN" sz="3200" dirty="0" smtClean="0">
                    <a:solidFill>
                      <a:srgbClr val="319095"/>
                    </a:solidFill>
                    <a:latin typeface="华文中宋" panose="02010600040101010101" charset="-122"/>
                    <a:ea typeface="华文中宋" panose="02010600040101010101" charset="-122"/>
                    <a:cs typeface="华文中宋" panose="02010600040101010101" charset="-122"/>
                  </a:rPr>
                  <a:t>4说教学反思</a:t>
                </a:r>
              </a:p>
            </p:txBody>
          </p:sp>
          <p:sp>
            <p:nvSpPr>
              <p:cNvPr id="45" name="圆角矩形 44"/>
              <p:cNvSpPr/>
              <p:nvPr/>
            </p:nvSpPr>
            <p:spPr>
              <a:xfrm>
                <a:off x="6437883" y="4577496"/>
                <a:ext cx="2979348" cy="604408"/>
              </a:xfrm>
              <a:prstGeom prst="roundRect">
                <a:avLst/>
              </a:prstGeom>
              <a:noFill/>
              <a:ln w="6350">
                <a:solidFill>
                  <a:srgbClr val="F584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grpSp>
        <p:grpSp>
          <p:nvGrpSpPr>
            <p:cNvPr id="54" name="组合 53"/>
            <p:cNvGrpSpPr/>
            <p:nvPr/>
          </p:nvGrpSpPr>
          <p:grpSpPr>
            <a:xfrm rot="2731254">
              <a:off x="6382985" y="4373155"/>
              <a:ext cx="109793" cy="312528"/>
              <a:chOff x="4454660" y="3810474"/>
              <a:chExt cx="406107" cy="1155987"/>
            </a:xfrm>
          </p:grpSpPr>
          <p:sp>
            <p:nvSpPr>
              <p:cNvPr id="5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5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grpSp>
        <p:nvGrpSpPr>
          <p:cNvPr id="76" name="组合 75"/>
          <p:cNvGrpSpPr/>
          <p:nvPr/>
        </p:nvGrpSpPr>
        <p:grpSpPr>
          <a:xfrm>
            <a:off x="1268095" y="5527675"/>
            <a:ext cx="4000500" cy="699865"/>
            <a:chOff x="1267826" y="5527599"/>
            <a:chExt cx="3173679" cy="699692"/>
          </a:xfrm>
        </p:grpSpPr>
        <p:grpSp>
          <p:nvGrpSpPr>
            <p:cNvPr id="72" name="组合 71"/>
            <p:cNvGrpSpPr/>
            <p:nvPr/>
          </p:nvGrpSpPr>
          <p:grpSpPr>
            <a:xfrm>
              <a:off x="1462157" y="5622788"/>
              <a:ext cx="2979348" cy="604503"/>
              <a:chOff x="1462157" y="5622788"/>
              <a:chExt cx="2979348" cy="604503"/>
            </a:xfrm>
          </p:grpSpPr>
          <p:sp>
            <p:nvSpPr>
              <p:cNvPr id="42" name="文本框 81"/>
              <p:cNvSpPr txBox="1"/>
              <p:nvPr/>
            </p:nvSpPr>
            <p:spPr>
              <a:xfrm>
                <a:off x="1466642" y="5643870"/>
                <a:ext cx="2621280" cy="583421"/>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buClrTx/>
                  <a:buSzTx/>
                  <a:buFontTx/>
                </a:pPr>
                <a:r>
                  <a:rPr lang="en-US" altLang="zh-CN" b="0" dirty="0" smtClean="0">
                    <a:solidFill>
                      <a:srgbClr val="A0BF0D"/>
                    </a:solidFill>
                    <a:latin typeface="华文中宋" panose="02010600040101010101" charset="-122"/>
                    <a:ea typeface="华文中宋" panose="02010600040101010101" charset="-122"/>
                    <a:cs typeface="华文中宋" panose="02010600040101010101" charset="-122"/>
                  </a:rPr>
                  <a:t>2说能力点要求</a:t>
                </a:r>
              </a:p>
            </p:txBody>
          </p:sp>
          <p:sp>
            <p:nvSpPr>
              <p:cNvPr id="43" name="圆角矩形 42"/>
              <p:cNvSpPr/>
              <p:nvPr/>
            </p:nvSpPr>
            <p:spPr>
              <a:xfrm>
                <a:off x="1462157" y="5622788"/>
                <a:ext cx="2979348" cy="604408"/>
              </a:xfrm>
              <a:prstGeom prst="roundRect">
                <a:avLst/>
              </a:prstGeom>
              <a:noFill/>
              <a:ln w="6350">
                <a:solidFill>
                  <a:srgbClr val="3190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grpSp>
        <p:grpSp>
          <p:nvGrpSpPr>
            <p:cNvPr id="58" name="组合 57"/>
            <p:cNvGrpSpPr/>
            <p:nvPr/>
          </p:nvGrpSpPr>
          <p:grpSpPr>
            <a:xfrm rot="2731254">
              <a:off x="1369193" y="5426231"/>
              <a:ext cx="109793" cy="312528"/>
              <a:chOff x="4454660" y="3810474"/>
              <a:chExt cx="406107" cy="1155987"/>
            </a:xfrm>
          </p:grpSpPr>
          <p:sp>
            <p:nvSpPr>
              <p:cNvPr id="59"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60"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61"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sp>
        <p:nvSpPr>
          <p:cNvPr id="66" name="文本框 95"/>
          <p:cNvSpPr txBox="1"/>
          <p:nvPr/>
        </p:nvSpPr>
        <p:spPr>
          <a:xfrm>
            <a:off x="5069765" y="1949525"/>
            <a:ext cx="800219" cy="1121461"/>
          </a:xfrm>
          <a:prstGeom prst="rect">
            <a:avLst/>
          </a:prstGeom>
          <a:noFill/>
        </p:spPr>
        <p:txBody>
          <a:bodyPr vert="eaVert" wrap="none" rtlCol="0">
            <a:spAutoFit/>
          </a:bodyPr>
          <a:lstStyle/>
          <a:p>
            <a:pPr algn="ctr"/>
            <a:r>
              <a:rPr lang="zh-CN" altLang="en-US" sz="4000" dirty="0" smtClean="0">
                <a:solidFill>
                  <a:srgbClr val="1C1C1C"/>
                </a:solidFill>
                <a:latin typeface="inpin heiti" charset="-122"/>
                <a:ea typeface="inpin heiti" charset="-122"/>
              </a:rPr>
              <a:t>目录</a:t>
            </a:r>
            <a:endParaRPr lang="en-US" altLang="zh-CN" sz="4000" dirty="0" smtClean="0">
              <a:solidFill>
                <a:srgbClr val="1C1C1C"/>
              </a:solidFill>
              <a:latin typeface="inpin heiti" charset="-122"/>
              <a:ea typeface="inpin heiti"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childTnLst>
                          </p:cTn>
                        </p:par>
                        <p:par>
                          <p:cTn id="11" fill="hold">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additive="base">
                                        <p:cTn id="14" dur="500" fill="hold"/>
                                        <p:tgtEl>
                                          <p:spTgt spid="66"/>
                                        </p:tgtEl>
                                        <p:attrNameLst>
                                          <p:attrName>ppt_x</p:attrName>
                                        </p:attrNameLst>
                                      </p:cBhvr>
                                      <p:tavLst>
                                        <p:tav tm="0">
                                          <p:val>
                                            <p:strVal val="0-#ppt_w/2"/>
                                          </p:val>
                                        </p:tav>
                                        <p:tav tm="100000">
                                          <p:val>
                                            <p:strVal val="#ppt_x"/>
                                          </p:val>
                                        </p:tav>
                                      </p:tavLst>
                                    </p:anim>
                                    <p:anim calcmode="lin" valueType="num">
                                      <p:cBhvr additive="base">
                                        <p:cTn id="15" dur="500" fill="hold"/>
                                        <p:tgtEl>
                                          <p:spTgt spid="66"/>
                                        </p:tgtEl>
                                        <p:attrNameLst>
                                          <p:attrName>ppt_y</p:attrName>
                                        </p:attrNameLst>
                                      </p:cBhvr>
                                      <p:tavLst>
                                        <p:tav tm="0">
                                          <p:val>
                                            <p:strVal val="#ppt_y"/>
                                          </p:val>
                                        </p:tav>
                                        <p:tav tm="100000">
                                          <p:val>
                                            <p:strVal val="#ppt_y"/>
                                          </p:val>
                                        </p:tav>
                                      </p:tavLst>
                                    </p:anim>
                                  </p:childTnLst>
                                </p:cTn>
                              </p:par>
                              <p:par>
                                <p:cTn id="16" presetID="22" presetClass="entr" presetSubtype="2"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750"/>
                                        <p:tgtEl>
                                          <p:spTgt spid="36"/>
                                        </p:tgtEl>
                                      </p:cBhvr>
                                    </p:animEffect>
                                  </p:childTnLst>
                                </p:cTn>
                              </p:par>
                              <p:par>
                                <p:cTn id="19" presetID="16" presetClass="entr" presetSubtype="2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par>
                                <p:cTn id="22" presetID="22" presetClass="entr" presetSubtype="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750"/>
                                        <p:tgtEl>
                                          <p:spTgt spid="37"/>
                                        </p:tgtEl>
                                      </p:cBhvr>
                                    </p:animEffect>
                                  </p:childTnLst>
                                </p:cTn>
                              </p:par>
                            </p:childTnLst>
                          </p:cTn>
                        </p:par>
                        <p:par>
                          <p:cTn id="25" fill="hold">
                            <p:stCondLst>
                              <p:cond delay="5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fltVal val="0"/>
                                          </p:val>
                                        </p:tav>
                                        <p:tav tm="100000">
                                          <p:val>
                                            <p:strVal val="#ppt_w"/>
                                          </p:val>
                                        </p:tav>
                                      </p:tavLst>
                                    </p:anim>
                                    <p:anim calcmode="lin" valueType="num">
                                      <p:cBhvr>
                                        <p:cTn id="29" dur="1000" fill="hold"/>
                                        <p:tgtEl>
                                          <p:spTgt spid="75"/>
                                        </p:tgtEl>
                                        <p:attrNameLst>
                                          <p:attrName>ppt_h</p:attrName>
                                        </p:attrNameLst>
                                      </p:cBhvr>
                                      <p:tavLst>
                                        <p:tav tm="0">
                                          <p:val>
                                            <p:fltVal val="0"/>
                                          </p:val>
                                        </p:tav>
                                        <p:tav tm="100000">
                                          <p:val>
                                            <p:strVal val="#ppt_h"/>
                                          </p:val>
                                        </p:tav>
                                      </p:tavLst>
                                    </p:anim>
                                    <p:anim calcmode="lin" valueType="num">
                                      <p:cBhvr>
                                        <p:cTn id="30" dur="1000" fill="hold"/>
                                        <p:tgtEl>
                                          <p:spTgt spid="75"/>
                                        </p:tgtEl>
                                        <p:attrNameLst>
                                          <p:attrName>style.rotation</p:attrName>
                                        </p:attrNameLst>
                                      </p:cBhvr>
                                      <p:tavLst>
                                        <p:tav tm="0">
                                          <p:val>
                                            <p:fltVal val="360"/>
                                          </p:val>
                                        </p:tav>
                                        <p:tav tm="100000">
                                          <p:val>
                                            <p:fltVal val="0"/>
                                          </p:val>
                                        </p:tav>
                                      </p:tavLst>
                                    </p:anim>
                                    <p:animEffect transition="in" filter="fade">
                                      <p:cBhvr>
                                        <p:cTn id="31" dur="1000"/>
                                        <p:tgtEl>
                                          <p:spTgt spid="7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1000" fill="hold"/>
                                        <p:tgtEl>
                                          <p:spTgt spid="76"/>
                                        </p:tgtEl>
                                        <p:attrNameLst>
                                          <p:attrName>ppt_w</p:attrName>
                                        </p:attrNameLst>
                                      </p:cBhvr>
                                      <p:tavLst>
                                        <p:tav tm="0">
                                          <p:val>
                                            <p:fltVal val="0"/>
                                          </p:val>
                                        </p:tav>
                                        <p:tav tm="100000">
                                          <p:val>
                                            <p:strVal val="#ppt_w"/>
                                          </p:val>
                                        </p:tav>
                                      </p:tavLst>
                                    </p:anim>
                                    <p:anim calcmode="lin" valueType="num">
                                      <p:cBhvr>
                                        <p:cTn id="35" dur="1000" fill="hold"/>
                                        <p:tgtEl>
                                          <p:spTgt spid="76"/>
                                        </p:tgtEl>
                                        <p:attrNameLst>
                                          <p:attrName>ppt_h</p:attrName>
                                        </p:attrNameLst>
                                      </p:cBhvr>
                                      <p:tavLst>
                                        <p:tav tm="0">
                                          <p:val>
                                            <p:fltVal val="0"/>
                                          </p:val>
                                        </p:tav>
                                        <p:tav tm="100000">
                                          <p:val>
                                            <p:strVal val="#ppt_h"/>
                                          </p:val>
                                        </p:tav>
                                      </p:tavLst>
                                    </p:anim>
                                    <p:anim calcmode="lin" valueType="num">
                                      <p:cBhvr>
                                        <p:cTn id="36" dur="1000" fill="hold"/>
                                        <p:tgtEl>
                                          <p:spTgt spid="76"/>
                                        </p:tgtEl>
                                        <p:attrNameLst>
                                          <p:attrName>style.rotation</p:attrName>
                                        </p:attrNameLst>
                                      </p:cBhvr>
                                      <p:tavLst>
                                        <p:tav tm="0">
                                          <p:val>
                                            <p:fltVal val="360"/>
                                          </p:val>
                                        </p:tav>
                                        <p:tav tm="100000">
                                          <p:val>
                                            <p:fltVal val="0"/>
                                          </p:val>
                                        </p:tav>
                                      </p:tavLst>
                                    </p:anim>
                                    <p:animEffect transition="in" filter="fade">
                                      <p:cBhvr>
                                        <p:cTn id="37" dur="1000"/>
                                        <p:tgtEl>
                                          <p:spTgt spid="7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fltVal val="0"/>
                                          </p:val>
                                        </p:tav>
                                        <p:tav tm="100000">
                                          <p:val>
                                            <p:strVal val="#ppt_w"/>
                                          </p:val>
                                        </p:tav>
                                      </p:tavLst>
                                    </p:anim>
                                    <p:anim calcmode="lin" valueType="num">
                                      <p:cBhvr>
                                        <p:cTn id="41" dur="1000" fill="hold"/>
                                        <p:tgtEl>
                                          <p:spTgt spid="77"/>
                                        </p:tgtEl>
                                        <p:attrNameLst>
                                          <p:attrName>ppt_h</p:attrName>
                                        </p:attrNameLst>
                                      </p:cBhvr>
                                      <p:tavLst>
                                        <p:tav tm="0">
                                          <p:val>
                                            <p:fltVal val="0"/>
                                          </p:val>
                                        </p:tav>
                                        <p:tav tm="100000">
                                          <p:val>
                                            <p:strVal val="#ppt_h"/>
                                          </p:val>
                                        </p:tav>
                                      </p:tavLst>
                                    </p:anim>
                                    <p:anim calcmode="lin" valueType="num">
                                      <p:cBhvr>
                                        <p:cTn id="42" dur="1000" fill="hold"/>
                                        <p:tgtEl>
                                          <p:spTgt spid="77"/>
                                        </p:tgtEl>
                                        <p:attrNameLst>
                                          <p:attrName>style.rotation</p:attrName>
                                        </p:attrNameLst>
                                      </p:cBhvr>
                                      <p:tavLst>
                                        <p:tav tm="0">
                                          <p:val>
                                            <p:fltVal val="360"/>
                                          </p:val>
                                        </p:tav>
                                        <p:tav tm="100000">
                                          <p:val>
                                            <p:fltVal val="0"/>
                                          </p:val>
                                        </p:tav>
                                      </p:tavLst>
                                    </p:anim>
                                    <p:animEffect transition="in" filter="fade">
                                      <p:cBhvr>
                                        <p:cTn id="43" dur="1000"/>
                                        <p:tgtEl>
                                          <p:spTgt spid="77"/>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fltVal val="0"/>
                                          </p:val>
                                        </p:tav>
                                        <p:tav tm="100000">
                                          <p:val>
                                            <p:strVal val="#ppt_w"/>
                                          </p:val>
                                        </p:tav>
                                      </p:tavLst>
                                    </p:anim>
                                    <p:anim calcmode="lin" valueType="num">
                                      <p:cBhvr>
                                        <p:cTn id="47" dur="1000" fill="hold"/>
                                        <p:tgtEl>
                                          <p:spTgt spid="78"/>
                                        </p:tgtEl>
                                        <p:attrNameLst>
                                          <p:attrName>ppt_h</p:attrName>
                                        </p:attrNameLst>
                                      </p:cBhvr>
                                      <p:tavLst>
                                        <p:tav tm="0">
                                          <p:val>
                                            <p:fltVal val="0"/>
                                          </p:val>
                                        </p:tav>
                                        <p:tav tm="100000">
                                          <p:val>
                                            <p:strVal val="#ppt_h"/>
                                          </p:val>
                                        </p:tav>
                                      </p:tavLst>
                                    </p:anim>
                                    <p:anim calcmode="lin" valueType="num">
                                      <p:cBhvr>
                                        <p:cTn id="48" dur="1000" fill="hold"/>
                                        <p:tgtEl>
                                          <p:spTgt spid="78"/>
                                        </p:tgtEl>
                                        <p:attrNameLst>
                                          <p:attrName>style.rotation</p:attrName>
                                        </p:attrNameLst>
                                      </p:cBhvr>
                                      <p:tavLst>
                                        <p:tav tm="0">
                                          <p:val>
                                            <p:fltVal val="360"/>
                                          </p:val>
                                        </p:tav>
                                        <p:tav tm="100000">
                                          <p:val>
                                            <p:fltVal val="0"/>
                                          </p:val>
                                        </p:tav>
                                      </p:tavLst>
                                    </p:anim>
                                    <p:animEffect transition="in" filter="fade">
                                      <p:cBhvr>
                                        <p:cTn id="4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a:solidFill>
                  <a:schemeClr val="accent1"/>
                </a:solidFill>
                <a:latin typeface="方正粗黑宋简体" panose="02000000000000000000" charset="-122"/>
                <a:ea typeface="方正粗黑宋简体" panose="02000000000000000000" charset="-122"/>
              </a:rPr>
              <a:t>1</a:t>
            </a:r>
            <a:endParaRPr lang="zh-CN" altLang="en-US" sz="12000" b="0" dirty="0">
              <a:solidFill>
                <a:schemeClr val="accent1"/>
              </a:solidFill>
              <a:latin typeface="方正粗黑宋简体" panose="02000000000000000000" charset="-122"/>
              <a:ea typeface="方正粗黑宋简体" panose="02000000000000000000" charset="-122"/>
            </a:endParaRPr>
          </a:p>
        </p:txBody>
      </p:sp>
      <p:sp>
        <p:nvSpPr>
          <p:cNvPr id="64" name="文本框 78"/>
          <p:cNvSpPr txBox="1"/>
          <p:nvPr/>
        </p:nvSpPr>
        <p:spPr>
          <a:xfrm>
            <a:off x="3593648" y="3578957"/>
            <a:ext cx="7498080" cy="1198880"/>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lang="zh-CN" altLang="en-US" sz="7200" b="0" dirty="0" smtClean="0">
                <a:solidFill>
                  <a:schemeClr val="accent1"/>
                </a:solidFill>
                <a:latin typeface="方正粗黑宋简体" panose="02000000000000000000" charset="-122"/>
                <a:ea typeface="方正粗黑宋简体" panose="02000000000000000000" charset="-122"/>
                <a:sym typeface="+mn-ea"/>
              </a:rPr>
              <a:t>说</a:t>
            </a:r>
            <a:r>
              <a:rPr lang="en-US" altLang="zh-CN" sz="7200" b="0" dirty="0" smtClean="0">
                <a:solidFill>
                  <a:schemeClr val="accent1"/>
                </a:solidFill>
                <a:latin typeface="方正粗黑宋简体" panose="02000000000000000000" charset="-122"/>
                <a:ea typeface="方正粗黑宋简体" panose="02000000000000000000" charset="-122"/>
                <a:sym typeface="+mn-ea"/>
              </a:rPr>
              <a:t>选择能力点原因</a:t>
            </a:r>
            <a:endParaRPr lang="zh-CN" altLang="en-US" sz="7200" b="0" dirty="0">
              <a:solidFill>
                <a:schemeClr val="accent1"/>
              </a:solidFill>
              <a:latin typeface="方正粗黑宋简体" panose="02000000000000000000" charset="-122"/>
              <a:ea typeface="方正粗黑宋简体" panose="02000000000000000000" charset="-122"/>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grpSp>
      <p:grpSp>
        <p:nvGrpSpPr>
          <p:cNvPr id="77" name="组合 76"/>
          <p:cNvGrpSpPr/>
          <p:nvPr/>
        </p:nvGrpSpPr>
        <p:grpSpPr>
          <a:xfrm rot="2484086">
            <a:off x="3292774" y="319936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grpSp>
        <p:nvGrpSpPr>
          <p:cNvPr id="81" name="组合 80"/>
          <p:cNvGrpSpPr/>
          <p:nvPr/>
        </p:nvGrpSpPr>
        <p:grpSpPr>
          <a:xfrm rot="13396910" flipV="1">
            <a:off x="10916761" y="398552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953770" y="209550"/>
            <a:ext cx="2822575" cy="368300"/>
          </a:xfrm>
          <a:prstGeom prst="rect">
            <a:avLst/>
          </a:prstGeom>
        </p:spPr>
        <p:txBody>
          <a:bodyPr wrap="square">
            <a:spAutoFit/>
          </a:bodyPr>
          <a:lstStyle/>
          <a:p>
            <a:r>
              <a:rPr lang="zh-CN" altLang="en-US" dirty="0" smtClean="0">
                <a:solidFill>
                  <a:prstClr val="black">
                    <a:lumMod val="75000"/>
                    <a:lumOff val="25000"/>
                  </a:prstClr>
                </a:solidFill>
                <a:latin typeface="inpin heiti" charset="-122"/>
                <a:ea typeface="inpin heiti" charset="-122"/>
              </a:rPr>
              <a:t>B1技术支持的测试与练习</a:t>
            </a:r>
          </a:p>
        </p:txBody>
      </p:sp>
      <p:grpSp>
        <p:nvGrpSpPr>
          <p:cNvPr id="3" name="组合 2"/>
          <p:cNvGrpSpPr/>
          <p:nvPr/>
        </p:nvGrpSpPr>
        <p:grpSpPr>
          <a:xfrm>
            <a:off x="3776392" y="27362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10" name="矩形 48"/>
          <p:cNvSpPr>
            <a:spLocks noChangeArrowheads="1"/>
          </p:cNvSpPr>
          <p:nvPr/>
        </p:nvSpPr>
        <p:spPr bwMode="auto">
          <a:xfrm>
            <a:off x="7519670" y="4046855"/>
            <a:ext cx="458978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buClrTx/>
              <a:buSzTx/>
              <a:buFontTx/>
            </a:pPr>
            <a:r>
              <a:rPr lang="en-US" altLang="zh-CN" sz="2800" dirty="0" smtClean="0">
                <a:solidFill>
                  <a:schemeClr val="tx1"/>
                </a:solidFill>
                <a:latin typeface="inpin heiti" charset="-122"/>
                <a:ea typeface="inpin heiti" charset="-122"/>
                <a:sym typeface="+mn-ea"/>
              </a:rPr>
              <a:t> </a:t>
            </a:r>
            <a:r>
              <a:rPr lang="zh-CN" altLang="en-US" sz="2800" b="1" dirty="0" smtClean="0">
                <a:solidFill>
                  <a:schemeClr val="tx1"/>
                </a:solidFill>
                <a:latin typeface="inpin heiti" charset="-122"/>
                <a:ea typeface="inpin heiti" charset="-122"/>
                <a:sym typeface="+mn-ea"/>
              </a:rPr>
              <a:t>学生改变：</a:t>
            </a:r>
            <a:r>
              <a:rPr lang="zh-CN" sz="2000" dirty="0" smtClean="0">
                <a:solidFill>
                  <a:schemeClr val="tx1"/>
                </a:solidFill>
                <a:latin typeface="inpin heiti" charset="-122"/>
                <a:ea typeface="inpin heiti" charset="-122"/>
                <a:sym typeface="+mn-ea"/>
              </a:rPr>
              <a:t>中</a:t>
            </a:r>
            <a:r>
              <a:rPr lang="zh-CN" sz="2000" dirty="0">
                <a:solidFill>
                  <a:schemeClr val="tx1"/>
                </a:solidFill>
                <a:latin typeface="inpin heiti" charset="-122"/>
                <a:ea typeface="inpin heiti" charset="-122"/>
                <a:sym typeface="+mn-ea"/>
              </a:rPr>
              <a:t>职学</a:t>
            </a:r>
            <a:r>
              <a:rPr lang="zh-CN" sz="2000" dirty="0" smtClean="0">
                <a:solidFill>
                  <a:schemeClr val="tx1"/>
                </a:solidFill>
                <a:latin typeface="inpin heiti" charset="-122"/>
                <a:ea typeface="inpin heiti" charset="-122"/>
                <a:sym typeface="+mn-ea"/>
              </a:rPr>
              <a:t>校学</a:t>
            </a:r>
            <a:r>
              <a:rPr lang="zh-CN" sz="2000" dirty="0">
                <a:solidFill>
                  <a:schemeClr val="tx1"/>
                </a:solidFill>
                <a:latin typeface="inpin heiti" charset="-122"/>
                <a:ea typeface="inpin heiti" charset="-122"/>
                <a:sym typeface="+mn-ea"/>
              </a:rPr>
              <a:t>生大多数初中毕业，在信息化方面多少都掌握一些，甚至能灵活使用，在信息化融入教学过程中，学生能欣然接受，基本没有障碍，班级的多媒体设备学生们也能熟练使用和管理，这得益于我们国家对职业教育的大力扶持</a:t>
            </a:r>
            <a:r>
              <a:rPr lang="en-US" sz="2000" dirty="0">
                <a:solidFill>
                  <a:schemeClr val="tx1"/>
                </a:solidFill>
                <a:latin typeface="inpin heiti" charset="-122"/>
                <a:ea typeface="inpin heiti" charset="-122"/>
                <a:sym typeface="+mn-ea"/>
              </a:rPr>
              <a:t>。</a:t>
            </a:r>
            <a:endParaRPr lang="en-US" sz="2000" dirty="0">
              <a:solidFill>
                <a:schemeClr val="tx1"/>
              </a:solidFill>
              <a:latin typeface="inpin heiti" charset="-122"/>
              <a:ea typeface="inpin heiti" charset="-122"/>
            </a:endParaRPr>
          </a:p>
          <a:p>
            <a:endParaRPr lang="en-US" altLang="en-US" sz="2000" b="1" dirty="0">
              <a:solidFill>
                <a:schemeClr val="tx1"/>
              </a:solidFill>
              <a:latin typeface="inpin heiti" charset="-122"/>
              <a:ea typeface="inpin heiti" charset="-122"/>
            </a:endParaRPr>
          </a:p>
        </p:txBody>
      </p:sp>
      <p:sp>
        <p:nvSpPr>
          <p:cNvPr id="11" name="矩形 49"/>
          <p:cNvSpPr>
            <a:spLocks noChangeArrowheads="1"/>
          </p:cNvSpPr>
          <p:nvPr/>
        </p:nvSpPr>
        <p:spPr bwMode="auto">
          <a:xfrm>
            <a:off x="6997700" y="1130935"/>
            <a:ext cx="4470400"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accent1">
                    <a:lumMod val="75000"/>
                  </a:schemeClr>
                </a:solidFill>
                <a:latin typeface="inpin heiti" charset="-122"/>
                <a:ea typeface="inpin heiti" charset="-122"/>
              </a:rPr>
              <a:t> </a:t>
            </a:r>
            <a:r>
              <a:rPr lang="en-US" sz="2000" dirty="0">
                <a:solidFill>
                  <a:schemeClr val="accent1">
                    <a:lumMod val="75000"/>
                  </a:schemeClr>
                </a:solidFill>
                <a:latin typeface="inpin heiti" charset="-122"/>
                <a:ea typeface="inpin heiti" charset="-122"/>
              </a:rPr>
              <a:t> </a:t>
            </a:r>
            <a:r>
              <a:rPr lang="zh-CN" sz="2800" b="1" dirty="0">
                <a:solidFill>
                  <a:schemeClr val="accent1">
                    <a:lumMod val="75000"/>
                  </a:schemeClr>
                </a:solidFill>
                <a:latin typeface="inpin heiti" charset="-122"/>
                <a:ea typeface="inpin heiti" charset="-122"/>
              </a:rPr>
              <a:t>学校环境：</a:t>
            </a:r>
            <a:r>
              <a:rPr lang="zh-CN" altLang="zh-CN" sz="2000" dirty="0">
                <a:sym typeface="+mn-ea"/>
              </a:rPr>
              <a:t>混合学习环境</a:t>
            </a:r>
            <a:r>
              <a:rPr lang="en-US" altLang="zh-CN" sz="2000" dirty="0">
                <a:sym typeface="+mn-ea"/>
              </a:rPr>
              <a:t>----</a:t>
            </a:r>
            <a:r>
              <a:rPr lang="zh-CN" altLang="zh-CN" sz="2000" dirty="0">
                <a:sym typeface="+mn-ea"/>
              </a:rPr>
              <a:t>我校是一所中等职业学校，学校</a:t>
            </a:r>
            <a:r>
              <a:rPr lang="en-US" altLang="zh-CN" sz="2000" dirty="0">
                <a:sym typeface="+mn-ea"/>
              </a:rPr>
              <a:t>90%</a:t>
            </a:r>
            <a:r>
              <a:rPr lang="zh-CN" altLang="zh-CN" sz="2000" dirty="0">
                <a:sym typeface="+mn-ea"/>
              </a:rPr>
              <a:t>是多媒体教室，具有支持网络教学的网络课堂平台、各类管理平台和信息化教学资源库。互联网接入带宽</a:t>
            </a:r>
            <a:r>
              <a:rPr lang="en-US" altLang="zh-CN" sz="2000" dirty="0">
                <a:sym typeface="+mn-ea"/>
              </a:rPr>
              <a:t>1000</a:t>
            </a:r>
            <a:r>
              <a:rPr lang="zh-CN" altLang="zh-CN" sz="2000" dirty="0">
                <a:sym typeface="+mn-ea"/>
              </a:rPr>
              <a:t>兆，局域网带宽</a:t>
            </a:r>
            <a:r>
              <a:rPr lang="en-US" altLang="zh-CN" sz="2000" dirty="0">
                <a:sym typeface="+mn-ea"/>
              </a:rPr>
              <a:t>10000</a:t>
            </a:r>
            <a:r>
              <a:rPr lang="zh-CN" altLang="zh-CN" sz="2000" dirty="0">
                <a:sym typeface="+mn-ea"/>
              </a:rPr>
              <a:t>兆，无线</a:t>
            </a:r>
            <a:r>
              <a:rPr lang="en-US" altLang="zh-CN" sz="2000" dirty="0">
                <a:sym typeface="+mn-ea"/>
              </a:rPr>
              <a:t>WIFI</a:t>
            </a:r>
            <a:r>
              <a:rPr lang="zh-CN" altLang="zh-CN" sz="2000" dirty="0">
                <a:sym typeface="+mn-ea"/>
              </a:rPr>
              <a:t>全覆盖</a:t>
            </a:r>
            <a:r>
              <a:rPr lang="zh-CN" altLang="zh-CN" sz="2000" b="1" dirty="0">
                <a:sym typeface="+mn-ea"/>
              </a:rPr>
              <a:t>。</a:t>
            </a:r>
            <a:endParaRPr lang="zh-CN" altLang="zh-CN" sz="2000" b="1" dirty="0"/>
          </a:p>
          <a:p>
            <a:endParaRPr lang="zh-CN" sz="2000" b="1" dirty="0">
              <a:solidFill>
                <a:schemeClr val="accent1">
                  <a:lumMod val="75000"/>
                </a:schemeClr>
              </a:solidFill>
              <a:latin typeface="inpin heiti" charset="-122"/>
              <a:ea typeface="inpin heiti" charset="-122"/>
            </a:endParaRPr>
          </a:p>
        </p:txBody>
      </p:sp>
      <p:grpSp>
        <p:nvGrpSpPr>
          <p:cNvPr id="15" name="组合 14"/>
          <p:cNvGrpSpPr/>
          <p:nvPr/>
        </p:nvGrpSpPr>
        <p:grpSpPr>
          <a:xfrm>
            <a:off x="5130234" y="1902802"/>
            <a:ext cx="1603472" cy="1859765"/>
            <a:chOff x="5130234" y="1902802"/>
            <a:chExt cx="1603472" cy="1859765"/>
          </a:xfrm>
        </p:grpSpPr>
        <p:sp>
          <p:nvSpPr>
            <p:cNvPr id="6" name="六边形 30"/>
            <p:cNvSpPr>
              <a:spLocks noChangeArrowheads="1"/>
            </p:cNvSpPr>
            <p:nvPr/>
          </p:nvSpPr>
          <p:spPr bwMode="auto">
            <a:xfrm rot="5400000">
              <a:off x="5002087" y="2030948"/>
              <a:ext cx="1859765" cy="1603472"/>
            </a:xfrm>
            <a:prstGeom prst="hexagon">
              <a:avLst>
                <a:gd name="adj" fmla="val 24996"/>
                <a:gd name="vf" fmla="val 115470"/>
              </a:avLst>
            </a:prstGeom>
            <a:solidFill>
              <a:srgbClr val="0465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dirty="0">
                <a:solidFill>
                  <a:schemeClr val="accent1">
                    <a:lumMod val="75000"/>
                  </a:schemeClr>
                </a:solidFill>
                <a:latin typeface="inpin heiti" charset="-122"/>
                <a:ea typeface="inpin heiti" charset="-122"/>
              </a:endParaRPr>
            </a:p>
          </p:txBody>
        </p:sp>
        <p:sp>
          <p:nvSpPr>
            <p:cNvPr id="5" name="TextBox 4"/>
            <p:cNvSpPr txBox="1"/>
            <p:nvPr/>
          </p:nvSpPr>
          <p:spPr>
            <a:xfrm>
              <a:off x="5480563" y="2355630"/>
              <a:ext cx="309880" cy="521970"/>
            </a:xfrm>
            <a:prstGeom prst="rect">
              <a:avLst/>
            </a:prstGeom>
            <a:noFill/>
          </p:spPr>
          <p:txBody>
            <a:bodyPr wrap="none" rtlCol="0">
              <a:spAutoFit/>
            </a:bodyPr>
            <a:lstStyle/>
            <a:p>
              <a:endParaRPr lang="zh-CN" altLang="en-US" sz="2800" dirty="0">
                <a:solidFill>
                  <a:schemeClr val="bg1"/>
                </a:solidFill>
                <a:latin typeface="inpin heiti" charset="-122"/>
                <a:ea typeface="inpin heiti" charset="-122"/>
              </a:endParaRPr>
            </a:p>
          </p:txBody>
        </p:sp>
      </p:grpSp>
      <p:grpSp>
        <p:nvGrpSpPr>
          <p:cNvPr id="16" name="组合 15"/>
          <p:cNvGrpSpPr/>
          <p:nvPr/>
        </p:nvGrpSpPr>
        <p:grpSpPr>
          <a:xfrm>
            <a:off x="4267162" y="3438368"/>
            <a:ext cx="1603472" cy="1859763"/>
            <a:chOff x="4267162" y="3438368"/>
            <a:chExt cx="1603472" cy="1859763"/>
          </a:xfrm>
        </p:grpSpPr>
        <p:sp>
          <p:nvSpPr>
            <p:cNvPr id="7"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dirty="0">
                <a:solidFill>
                  <a:schemeClr val="accent1">
                    <a:lumMod val="75000"/>
                  </a:schemeClr>
                </a:solidFill>
                <a:latin typeface="inpin heiti" charset="-122"/>
                <a:ea typeface="inpin heiti" charset="-122"/>
              </a:endParaRPr>
            </a:p>
          </p:txBody>
        </p:sp>
        <p:sp>
          <p:nvSpPr>
            <p:cNvPr id="17" name="TextBox 16"/>
            <p:cNvSpPr txBox="1"/>
            <p:nvPr/>
          </p:nvSpPr>
          <p:spPr>
            <a:xfrm>
              <a:off x="4617491" y="3909330"/>
              <a:ext cx="894080" cy="953135"/>
            </a:xfrm>
            <a:prstGeom prst="rect">
              <a:avLst/>
            </a:prstGeom>
            <a:noFill/>
          </p:spPr>
          <p:txBody>
            <a:bodyPr wrap="none" rtlCol="0">
              <a:spAutoFit/>
            </a:bodyPr>
            <a:lstStyle/>
            <a:p>
              <a:pPr algn="l"/>
              <a:r>
                <a:rPr lang="zh-CN" altLang="en-US" sz="2800" dirty="0" smtClean="0">
                  <a:solidFill>
                    <a:schemeClr val="bg1"/>
                  </a:solidFill>
                  <a:latin typeface="inpin heiti" charset="-122"/>
                  <a:ea typeface="inpin heiti" charset="-122"/>
                </a:rPr>
                <a:t>自身</a:t>
              </a:r>
            </a:p>
            <a:p>
              <a:pPr algn="l"/>
              <a:r>
                <a:rPr lang="zh-CN" altLang="en-US" sz="2800" dirty="0" smtClean="0">
                  <a:solidFill>
                    <a:schemeClr val="bg1"/>
                  </a:solidFill>
                  <a:latin typeface="inpin heiti" charset="-122"/>
                  <a:ea typeface="inpin heiti" charset="-122"/>
                </a:rPr>
                <a:t>条件</a:t>
              </a:r>
            </a:p>
          </p:txBody>
        </p:sp>
      </p:grpSp>
      <p:grpSp>
        <p:nvGrpSpPr>
          <p:cNvPr id="19" name="组合 18"/>
          <p:cNvGrpSpPr/>
          <p:nvPr/>
        </p:nvGrpSpPr>
        <p:grpSpPr>
          <a:xfrm>
            <a:off x="5991113" y="3488749"/>
            <a:ext cx="1603472" cy="1861955"/>
            <a:chOff x="5991113" y="3488749"/>
            <a:chExt cx="1603472" cy="1861955"/>
          </a:xfrm>
        </p:grpSpPr>
        <p:sp>
          <p:nvSpPr>
            <p:cNvPr id="8"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dirty="0">
                <a:solidFill>
                  <a:schemeClr val="accent1">
                    <a:lumMod val="75000"/>
                  </a:schemeClr>
                </a:solidFill>
                <a:latin typeface="inpin heiti" charset="-122"/>
                <a:ea typeface="inpin heiti" charset="-122"/>
              </a:endParaRPr>
            </a:p>
          </p:txBody>
        </p:sp>
        <p:sp>
          <p:nvSpPr>
            <p:cNvPr id="18" name="TextBox 17"/>
            <p:cNvSpPr txBox="1"/>
            <p:nvPr/>
          </p:nvSpPr>
          <p:spPr>
            <a:xfrm>
              <a:off x="6341442" y="3909330"/>
              <a:ext cx="906017" cy="954107"/>
            </a:xfrm>
            <a:prstGeom prst="rect">
              <a:avLst/>
            </a:prstGeom>
            <a:noFill/>
          </p:spPr>
          <p:txBody>
            <a:bodyPr wrap="none" rtlCol="0">
              <a:spAutoFit/>
            </a:bodyPr>
            <a:lstStyle/>
            <a:p>
              <a:r>
                <a:rPr lang="zh-CN" sz="2800" b="1" dirty="0" smtClean="0">
                  <a:solidFill>
                    <a:schemeClr val="bg1"/>
                  </a:solidFill>
                  <a:latin typeface="inpin heiti" charset="-122"/>
                  <a:ea typeface="inpin heiti" charset="-122"/>
                </a:rPr>
                <a:t>学情</a:t>
              </a:r>
            </a:p>
            <a:p>
              <a:r>
                <a:rPr lang="zh-CN" sz="2800" b="1" dirty="0" smtClean="0">
                  <a:solidFill>
                    <a:schemeClr val="bg1"/>
                  </a:solidFill>
                  <a:latin typeface="inpin heiti" charset="-122"/>
                  <a:ea typeface="inpin heiti" charset="-122"/>
                </a:rPr>
                <a:t>分析</a:t>
              </a:r>
              <a:endParaRPr lang="zh-CN" sz="2800" b="1" dirty="0">
                <a:solidFill>
                  <a:schemeClr val="bg1"/>
                </a:solidFill>
                <a:latin typeface="inpin heiti" charset="-122"/>
                <a:ea typeface="inpin heiti" charset="-122"/>
              </a:endParaRPr>
            </a:p>
          </p:txBody>
        </p:sp>
      </p:grpSp>
      <p:sp>
        <p:nvSpPr>
          <p:cNvPr id="4" name="文本框 3"/>
          <p:cNvSpPr txBox="1"/>
          <p:nvPr/>
        </p:nvSpPr>
        <p:spPr>
          <a:xfrm>
            <a:off x="5480685" y="2356485"/>
            <a:ext cx="1011555" cy="953135"/>
          </a:xfrm>
          <a:prstGeom prst="rect">
            <a:avLst/>
          </a:prstGeom>
          <a:noFill/>
        </p:spPr>
        <p:txBody>
          <a:bodyPr wrap="square" rtlCol="0">
            <a:spAutoFit/>
          </a:bodyPr>
          <a:lstStyle/>
          <a:p>
            <a:r>
              <a:rPr lang="zh-CN" altLang="en-US" sz="2800" dirty="0">
                <a:solidFill>
                  <a:schemeClr val="bg1"/>
                </a:solidFill>
              </a:rPr>
              <a:t>学校</a:t>
            </a:r>
          </a:p>
          <a:p>
            <a:r>
              <a:rPr lang="zh-CN" altLang="en-US" sz="2800" dirty="0">
                <a:solidFill>
                  <a:schemeClr val="bg1"/>
                </a:solidFill>
              </a:rPr>
              <a:t>环境</a:t>
            </a:r>
          </a:p>
        </p:txBody>
      </p:sp>
      <p:sp>
        <p:nvSpPr>
          <p:cNvPr id="12" name="矩形 11"/>
          <p:cNvSpPr/>
          <p:nvPr/>
        </p:nvSpPr>
        <p:spPr>
          <a:xfrm>
            <a:off x="475652" y="2473086"/>
            <a:ext cx="3778809" cy="2185214"/>
          </a:xfrm>
          <a:prstGeom prst="rect">
            <a:avLst/>
          </a:prstGeom>
        </p:spPr>
        <p:txBody>
          <a:bodyPr wrap="square">
            <a:spAutoFit/>
          </a:bodyPr>
          <a:lstStyle/>
          <a:p>
            <a:r>
              <a:rPr lang="zh-CN" altLang="en-US" sz="2800" b="1" dirty="0">
                <a:solidFill>
                  <a:schemeClr val="accent1">
                    <a:lumMod val="75000"/>
                  </a:schemeClr>
                </a:solidFill>
                <a:latin typeface="inpin heiti" charset="-122"/>
                <a:ea typeface="inpin heiti" charset="-122"/>
              </a:rPr>
              <a:t>自身條件</a:t>
            </a:r>
            <a:r>
              <a:rPr lang="zh-CN" altLang="zh-CN" b="1" dirty="0" smtClean="0">
                <a:solidFill>
                  <a:schemeClr val="accent1">
                    <a:lumMod val="75000"/>
                  </a:schemeClr>
                </a:solidFill>
                <a:latin typeface="inpin heiti" charset="-122"/>
                <a:ea typeface="inpin heiti" charset="-122"/>
              </a:rPr>
              <a:t>：</a:t>
            </a:r>
            <a:r>
              <a:rPr lang="zh-CN" altLang="en-US" dirty="0" smtClean="0"/>
              <a:t>我</a:t>
            </a:r>
            <a:r>
              <a:rPr lang="zh-CN" altLang="en-US" dirty="0"/>
              <a:t>是文化</a:t>
            </a:r>
            <a:r>
              <a:rPr lang="zh-CN" altLang="en-US" dirty="0" smtClean="0"/>
              <a:t>课學科歷史教</a:t>
            </a:r>
            <a:r>
              <a:rPr lang="zh-CN" altLang="en-US" dirty="0"/>
              <a:t>师，自身的信息化能力能做到利用一些软件制作课件、微课、视频课，能进行视频、课件的基本编辑，能认真学习信息化方面的知识，能利用信息化手</a:t>
            </a:r>
            <a:r>
              <a:rPr lang="zh-CN" altLang="en-US" dirty="0" smtClean="0"/>
              <a:t>段进</a:t>
            </a:r>
            <a:r>
              <a:rPr lang="zh-CN" altLang="en-US" dirty="0"/>
              <a:t>行授课、考试等相关内容。</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2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ppt_x</p:attrName>
                                        </p:attrNameLst>
                                      </p:cBhvr>
                                      <p:tavLst>
                                        <p:tav tm="0">
                                          <p:val>
                                            <p:fltVal val="0.5"/>
                                          </p:val>
                                        </p:tav>
                                        <p:tav tm="100000">
                                          <p:val>
                                            <p:strVal val="#ppt_x"/>
                                          </p:val>
                                        </p:tav>
                                      </p:tavLst>
                                    </p:anim>
                                    <p:anim calcmode="lin" valueType="num">
                                      <p:cBhvr>
                                        <p:cTn id="29" dur="500" fill="hold"/>
                                        <p:tgtEl>
                                          <p:spTgt spid="19"/>
                                        </p:tgtEl>
                                        <p:attrNameLst>
                                          <p:attrName>ppt_y</p:attrName>
                                        </p:attrNameLst>
                                      </p:cBhvr>
                                      <p:tavLst>
                                        <p:tav tm="0">
                                          <p:val>
                                            <p:fltVal val="0.5"/>
                                          </p:val>
                                        </p:tav>
                                        <p:tav tm="100000">
                                          <p:val>
                                            <p:strVal val="#ppt_y"/>
                                          </p:val>
                                        </p:tav>
                                      </p:tavLst>
                                    </p:anim>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93800"/>
            <a:ext cx="3564966" cy="342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2962" y="914399"/>
            <a:ext cx="4427203" cy="4278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47099" y="1079426"/>
            <a:ext cx="3099827" cy="3540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文本框 3"/>
          <p:cNvSpPr txBox="1"/>
          <p:nvPr/>
        </p:nvSpPr>
        <p:spPr>
          <a:xfrm>
            <a:off x="4508501" y="5352097"/>
            <a:ext cx="3644899" cy="830997"/>
          </a:xfrm>
          <a:prstGeom prst="rect">
            <a:avLst/>
          </a:prstGeom>
          <a:noFill/>
        </p:spPr>
        <p:txBody>
          <a:bodyPr wrap="square" rtlCol="0">
            <a:spAutoFit/>
          </a:bodyPr>
          <a:lstStyle/>
          <a:p>
            <a:r>
              <a:rPr lang="zh-CN" altLang="en-US" sz="4800" b="1" dirty="0">
                <a:solidFill>
                  <a:schemeClr val="tx2"/>
                </a:solidFill>
              </a:rPr>
              <a:t>学</a:t>
            </a:r>
            <a:r>
              <a:rPr lang="zh-CN" altLang="en-US" sz="4800" b="1" dirty="0" smtClean="0">
                <a:solidFill>
                  <a:schemeClr val="tx2"/>
                </a:solidFill>
              </a:rPr>
              <a:t>校环</a:t>
            </a:r>
            <a:r>
              <a:rPr lang="zh-CN" altLang="en-US" sz="4800" b="1" dirty="0">
                <a:solidFill>
                  <a:schemeClr val="tx2"/>
                </a:solidFill>
              </a:rPr>
              <a:t>境</a:t>
            </a:r>
          </a:p>
        </p:txBody>
      </p:sp>
    </p:spTree>
    <p:extLst>
      <p:ext uri="{BB962C8B-B14F-4D97-AF65-F5344CB8AC3E}">
        <p14:creationId xmlns:p14="http://schemas.microsoft.com/office/powerpoint/2010/main" val="22057074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115060" y="232410"/>
            <a:ext cx="2788285" cy="368300"/>
          </a:xfrm>
          <a:prstGeom prst="rect">
            <a:avLst/>
          </a:prstGeom>
        </p:spPr>
        <p:txBody>
          <a:bodyPr wrap="square">
            <a:spAutoFit/>
          </a:bodyPr>
          <a:lstStyle/>
          <a:p>
            <a:r>
              <a:rPr lang="zh-CN" altLang="en-US" dirty="0" smtClean="0">
                <a:solidFill>
                  <a:prstClr val="black">
                    <a:lumMod val="75000"/>
                    <a:lumOff val="25000"/>
                  </a:prstClr>
                </a:solidFill>
                <a:latin typeface="inpin heiti" charset="-122"/>
                <a:ea typeface="inpin heiti" charset="-122"/>
              </a:rPr>
              <a:t>B1技术支持的测试与练习</a:t>
            </a:r>
          </a:p>
        </p:txBody>
      </p:sp>
      <p:grpSp>
        <p:nvGrpSpPr>
          <p:cNvPr id="3" name="组合 2"/>
          <p:cNvGrpSpPr/>
          <p:nvPr/>
        </p:nvGrpSpPr>
        <p:grpSpPr>
          <a:xfrm>
            <a:off x="3818302" y="29648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6" name="Oval 32"/>
          <p:cNvSpPr/>
          <p:nvPr/>
        </p:nvSpPr>
        <p:spPr>
          <a:xfrm>
            <a:off x="822510" y="1782963"/>
            <a:ext cx="4020655" cy="4043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pin heiti" charset="-122"/>
            </a:endParaRPr>
          </a:p>
        </p:txBody>
      </p:sp>
      <p:sp>
        <p:nvSpPr>
          <p:cNvPr id="7" name="Arc 324"/>
          <p:cNvSpPr/>
          <p:nvPr/>
        </p:nvSpPr>
        <p:spPr>
          <a:xfrm>
            <a:off x="4356106" y="1864168"/>
            <a:ext cx="2604032" cy="1998417"/>
          </a:xfrm>
          <a:prstGeom prst="arc">
            <a:avLst>
              <a:gd name="adj1" fmla="val 11784097"/>
              <a:gd name="adj2" fmla="val 18520614"/>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lIns="121505" tIns="60753" rIns="121505" bIns="60753" rtlCol="0" anchor="ctr"/>
          <a:lstStyle/>
          <a:p>
            <a:pPr algn="ctr"/>
            <a:endParaRPr lang="en-US" dirty="0">
              <a:latin typeface="inpin heiti" charset="-122"/>
            </a:endParaRPr>
          </a:p>
        </p:txBody>
      </p:sp>
      <p:grpSp>
        <p:nvGrpSpPr>
          <p:cNvPr id="8" name="Group 343"/>
          <p:cNvGrpSpPr/>
          <p:nvPr/>
        </p:nvGrpSpPr>
        <p:grpSpPr>
          <a:xfrm>
            <a:off x="5145557" y="965501"/>
            <a:ext cx="6666230" cy="4391286"/>
            <a:chOff x="3574168" y="1129777"/>
            <a:chExt cx="5026507" cy="3292704"/>
          </a:xfrm>
        </p:grpSpPr>
        <p:sp>
          <p:nvSpPr>
            <p:cNvPr id="9" name="Rectangle 33"/>
            <p:cNvSpPr/>
            <p:nvPr/>
          </p:nvSpPr>
          <p:spPr>
            <a:xfrm>
              <a:off x="3667068" y="1129777"/>
              <a:ext cx="1677737" cy="299016"/>
            </a:xfrm>
            <a:prstGeom prst="rect">
              <a:avLst/>
            </a:prstGeom>
          </p:spPr>
          <p:txBody>
            <a:bodyPr wrap="none">
              <a:spAutoFit/>
            </a:bodyPr>
            <a:lstStyle/>
            <a:p>
              <a:pPr algn="l"/>
              <a:r>
                <a:rPr lang="zh-CN" altLang="en-US" sz="2000" b="1" dirty="0" smtClean="0">
                  <a:latin typeface="方正粗黑宋简体" panose="02000000000000000000" charset="-122"/>
                  <a:ea typeface="方正粗黑宋简体" panose="02000000000000000000" charset="-122"/>
                  <a:cs typeface="inpin heiti" charset="-122"/>
                </a:rPr>
                <a:t>能力点与课标联系</a:t>
              </a:r>
            </a:p>
          </p:txBody>
        </p:sp>
        <p:sp>
          <p:nvSpPr>
            <p:cNvPr id="10" name="Rectangle 325"/>
            <p:cNvSpPr/>
            <p:nvPr/>
          </p:nvSpPr>
          <p:spPr>
            <a:xfrm>
              <a:off x="3574168" y="1399274"/>
              <a:ext cx="5026507" cy="3023207"/>
            </a:xfrm>
            <a:prstGeom prst="rect">
              <a:avLst/>
            </a:prstGeom>
          </p:spPr>
          <p:txBody>
            <a:bodyPr wrap="square">
              <a:spAutoFit/>
            </a:bodyPr>
            <a:lstStyle/>
            <a:p>
              <a:r>
                <a:rPr lang="en-US" sz="1600" dirty="0">
                  <a:solidFill>
                    <a:schemeClr val="accent1">
                      <a:lumMod val="75000"/>
                    </a:schemeClr>
                  </a:solidFill>
                  <a:latin typeface="inpin heiti" charset="-122"/>
                  <a:ea typeface="inpin heiti" charset="-122"/>
                  <a:cs typeface="inpin heiti" charset="-122"/>
                </a:rPr>
                <a:t> </a:t>
              </a:r>
              <a:r>
                <a:rPr lang="en-US" sz="2000" dirty="0">
                  <a:solidFill>
                    <a:schemeClr val="accent1">
                      <a:lumMod val="75000"/>
                    </a:schemeClr>
                  </a:solidFill>
                  <a:latin typeface="inpin heiti" charset="-122"/>
                  <a:ea typeface="inpin heiti" charset="-122"/>
                  <a:cs typeface="inpin heiti" charset="-122"/>
                </a:rPr>
                <a:t> </a:t>
              </a:r>
              <a:r>
                <a:rPr lang="en-US" sz="2000" dirty="0" smtClean="0">
                  <a:solidFill>
                    <a:schemeClr val="accent1">
                      <a:lumMod val="75000"/>
                    </a:schemeClr>
                  </a:solidFill>
                  <a:latin typeface="inpin heiti" charset="-122"/>
                  <a:ea typeface="inpin heiti" charset="-122"/>
                  <a:cs typeface="inpin heiti" charset="-122"/>
                </a:rPr>
                <a:t>  </a:t>
              </a:r>
              <a:endParaRPr lang="en-US" sz="2000" dirty="0" smtClean="0">
                <a:solidFill>
                  <a:schemeClr val="accent1">
                    <a:lumMod val="75000"/>
                  </a:schemeClr>
                </a:solidFill>
                <a:latin typeface="inpin heiti" charset="-122"/>
                <a:ea typeface="inpin heiti" charset="-122"/>
                <a:cs typeface="inpin heiti" charset="-122"/>
              </a:endParaRPr>
            </a:p>
            <a:p>
              <a:r>
                <a:rPr lang="en-US" altLang="zh-CN" sz="2000" dirty="0">
                  <a:solidFill>
                    <a:schemeClr val="accent1">
                      <a:lumMod val="75000"/>
                    </a:schemeClr>
                  </a:solidFill>
                  <a:latin typeface="华文中宋" panose="02010600040101010101" charset="-122"/>
                  <a:ea typeface="inpin heiti" charset="-122"/>
                  <a:cs typeface="华文中宋" panose="02010600040101010101" charset="-122"/>
                  <a:sym typeface="+mn-ea"/>
                </a:rPr>
                <a:t> </a:t>
              </a:r>
              <a:r>
                <a:rPr lang="en-US" altLang="zh-CN" sz="2000" dirty="0" smtClean="0">
                  <a:solidFill>
                    <a:schemeClr val="accent1">
                      <a:lumMod val="75000"/>
                    </a:schemeClr>
                  </a:solidFill>
                  <a:latin typeface="华文中宋" panose="02010600040101010101" charset="-122"/>
                  <a:ea typeface="inpin heiti" charset="-122"/>
                  <a:cs typeface="华文中宋" panose="02010600040101010101" charset="-122"/>
                  <a:sym typeface="+mn-ea"/>
                </a:rPr>
                <a:t>   </a:t>
              </a:r>
              <a:r>
                <a:rPr lang="zh-CN" altLang="zh-CN" sz="2000" dirty="0" smtClean="0">
                  <a:latin typeface="华文中宋" panose="02010600040101010101" charset="-122"/>
                  <a:ea typeface="华文中宋" panose="02010600040101010101" charset="-122"/>
                  <a:cs typeface="华文中宋" panose="02010600040101010101" charset="-122"/>
                  <a:sym typeface="+mn-ea"/>
                </a:rPr>
                <a:t>中</a:t>
              </a:r>
              <a:r>
                <a:rPr lang="zh-CN" altLang="zh-CN" sz="2000" dirty="0" smtClean="0">
                  <a:latin typeface="华文中宋" panose="02010600040101010101" charset="-122"/>
                  <a:ea typeface="华文中宋" panose="02010600040101010101" charset="-122"/>
                  <a:cs typeface="华文中宋" panose="02010600040101010101" charset="-122"/>
                  <a:sym typeface="+mn-ea"/>
                </a:rPr>
                <a:t>等职业学校历史课程要在初中历史基础上，更系统的了解我国历史发展的基本脉络和优秀文化传统，进一步弘扬以爱国主义为核心的民族精神和以改革创新为核心的时代精神，激发学生的民族自豪感和爱国热情。</a:t>
              </a:r>
              <a:endParaRPr lang="en-US" altLang="zh-CN" sz="2000" dirty="0" smtClean="0">
                <a:latin typeface="华文中宋" panose="02010600040101010101" charset="-122"/>
                <a:ea typeface="华文中宋" panose="02010600040101010101" charset="-122"/>
                <a:cs typeface="华文中宋" panose="02010600040101010101" charset="-122"/>
                <a:sym typeface="+mn-ea"/>
              </a:endParaRPr>
            </a:p>
            <a:p>
              <a:r>
                <a:rPr lang="en-US" altLang="zh-CN" sz="2000" dirty="0" smtClean="0">
                  <a:latin typeface="华文中宋" panose="02010600040101010101" charset="-122"/>
                  <a:ea typeface="华文中宋" panose="02010600040101010101" charset="-122"/>
                  <a:cs typeface="华文中宋" panose="02010600040101010101" charset="-122"/>
                  <a:sym typeface="+mn-ea"/>
                </a:rPr>
                <a:t>    </a:t>
              </a:r>
              <a:r>
                <a:rPr lang="zh-CN" altLang="zh-CN" sz="2000" dirty="0" smtClean="0">
                  <a:latin typeface="华文中宋" panose="02010600040101010101" charset="-122"/>
                  <a:ea typeface="华文中宋" panose="02010600040101010101" charset="-122"/>
                  <a:cs typeface="华文中宋" panose="02010600040101010101" charset="-122"/>
                  <a:sym typeface="+mn-ea"/>
                </a:rPr>
                <a:t>我</a:t>
              </a:r>
              <a:r>
                <a:rPr lang="zh-CN" altLang="zh-CN" sz="2000" dirty="0">
                  <a:latin typeface="华文中宋" panose="02010600040101010101" charset="-122"/>
                  <a:ea typeface="华文中宋" panose="02010600040101010101" charset="-122"/>
                  <a:cs typeface="华文中宋" panose="02010600040101010101" charset="-122"/>
                  <a:sym typeface="+mn-ea"/>
                </a:rPr>
                <a:t>希</a:t>
              </a:r>
              <a:r>
                <a:rPr lang="zh-CN" altLang="zh-CN" sz="2000" dirty="0" smtClean="0">
                  <a:latin typeface="华文中宋" panose="02010600040101010101" charset="-122"/>
                  <a:ea typeface="华文中宋" panose="02010600040101010101" charset="-122"/>
                  <a:cs typeface="华文中宋" panose="02010600040101010101" charset="-122"/>
                  <a:sym typeface="+mn-ea"/>
                </a:rPr>
                <a:t>望</a:t>
              </a:r>
              <a:r>
                <a:rPr lang="zh-CN" altLang="en-US" sz="2000" dirty="0" smtClean="0">
                  <a:latin typeface="华文中宋" panose="02010600040101010101" charset="-122"/>
                  <a:ea typeface="华文中宋" panose="02010600040101010101" charset="-122"/>
                  <a:cs typeface="华文中宋" panose="02010600040101010101" charset="-122"/>
                  <a:sym typeface="+mn-ea"/>
                </a:rPr>
                <a:t>通过</a:t>
              </a:r>
              <a:r>
                <a:rPr lang="zh-CN" altLang="zh-CN" sz="2000" dirty="0" smtClean="0">
                  <a:latin typeface="华文中宋" panose="02010600040101010101" charset="-122"/>
                  <a:ea typeface="华文中宋" panose="02010600040101010101" charset="-122"/>
                  <a:cs typeface="华文中宋" panose="02010600040101010101" charset="-122"/>
                  <a:sym typeface="+mn-ea"/>
                </a:rPr>
                <a:t>课前</a:t>
              </a:r>
              <a:r>
                <a:rPr lang="zh-CN" altLang="en-US" sz="2000" dirty="0" smtClean="0">
                  <a:latin typeface="华文中宋" panose="02010600040101010101" charset="-122"/>
                  <a:ea typeface="华文中宋" panose="02010600040101010101" charset="-122"/>
                  <a:cs typeface="华文中宋" panose="02010600040101010101" charset="-122"/>
                  <a:sym typeface="+mn-ea"/>
                </a:rPr>
                <a:t>测试</a:t>
              </a:r>
              <a:r>
                <a:rPr lang="zh-CN" altLang="zh-CN" sz="2000" dirty="0" smtClean="0">
                  <a:latin typeface="华文中宋" panose="02010600040101010101" charset="-122"/>
                  <a:ea typeface="华文中宋" panose="02010600040101010101" charset="-122"/>
                  <a:cs typeface="华文中宋" panose="02010600040101010101" charset="-122"/>
                  <a:sym typeface="+mn-ea"/>
                </a:rPr>
                <a:t>对</a:t>
              </a:r>
              <a:r>
                <a:rPr lang="zh-CN" altLang="zh-CN" sz="2000" dirty="0">
                  <a:latin typeface="华文中宋" panose="02010600040101010101" charset="-122"/>
                  <a:ea typeface="华文中宋" panose="02010600040101010101" charset="-122"/>
                  <a:cs typeface="华文中宋" panose="02010600040101010101" charset="-122"/>
                  <a:sym typeface="+mn-ea"/>
                </a:rPr>
                <a:t>学生的学习经验、知识储备、学习能力充分了解后，通过分析学情，来</a:t>
              </a:r>
              <a:r>
                <a:rPr lang="zh-CN" altLang="zh-CN" sz="2000" dirty="0" smtClean="0">
                  <a:latin typeface="华文中宋" panose="02010600040101010101" charset="-122"/>
                  <a:ea typeface="华文中宋" panose="02010600040101010101" charset="-122"/>
                  <a:cs typeface="华文中宋" panose="02010600040101010101" charset="-122"/>
                  <a:sym typeface="+mn-ea"/>
                </a:rPr>
                <a:t>制定</a:t>
              </a:r>
              <a:r>
                <a:rPr lang="zh-CN" altLang="zh-CN" sz="2000" dirty="0">
                  <a:latin typeface="华文中宋" panose="02010600040101010101" charset="-122"/>
                  <a:ea typeface="华文中宋" panose="02010600040101010101" charset="-122"/>
                  <a:cs typeface="华文中宋" panose="02010600040101010101" charset="-122"/>
                  <a:sym typeface="+mn-ea"/>
                </a:rPr>
                <a:t>或调整本节课的教学目标，让每一名学生在课堂中都学有所获</a:t>
              </a:r>
              <a:r>
                <a:rPr lang="zh-CN" altLang="zh-CN" sz="2000" dirty="0" smtClean="0">
                  <a:latin typeface="华文中宋" panose="02010600040101010101" charset="-122"/>
                  <a:ea typeface="华文中宋" panose="02010600040101010101" charset="-122"/>
                  <a:cs typeface="华文中宋" panose="02010600040101010101" charset="-122"/>
                  <a:sym typeface="+mn-ea"/>
                </a:rPr>
                <a:t>。</a:t>
              </a:r>
              <a:r>
                <a:rPr lang="zh-CN" altLang="zh-CN" sz="2000" dirty="0">
                  <a:latin typeface="华文中宋" panose="02010600040101010101" charset="-122"/>
                  <a:ea typeface="华文中宋" panose="02010600040101010101" charset="-122"/>
                  <a:cs typeface="华文中宋" panose="02010600040101010101" charset="-122"/>
                  <a:sym typeface="+mn-ea"/>
                </a:rPr>
                <a:t>信息化手段能够支持形式多样的测试与练习，如选择题、填空题、匹配题、问答题等</a:t>
              </a:r>
              <a:r>
                <a:rPr lang="zh-CN" altLang="zh-CN" sz="2000" dirty="0" smtClean="0">
                  <a:latin typeface="华文中宋" panose="02010600040101010101" charset="-122"/>
                  <a:ea typeface="华文中宋" panose="02010600040101010101" charset="-122"/>
                  <a:cs typeface="华文中宋" panose="02010600040101010101" charset="-122"/>
                  <a:sym typeface="+mn-ea"/>
                </a:rPr>
                <a:t>，能</a:t>
              </a:r>
              <a:r>
                <a:rPr lang="zh-CN" altLang="zh-CN" sz="2000" dirty="0">
                  <a:latin typeface="华文中宋" panose="02010600040101010101" charset="-122"/>
                  <a:ea typeface="华文中宋" panose="02010600040101010101" charset="-122"/>
                  <a:cs typeface="华文中宋" panose="02010600040101010101" charset="-122"/>
                  <a:sym typeface="+mn-ea"/>
                </a:rPr>
                <a:t>够提高统计效率与反馈速度，同时也能及时获得可视化结果，优化评价方式与评价成效</a:t>
              </a:r>
              <a:r>
                <a:rPr lang="zh-CN" altLang="zh-CN" sz="2000" dirty="0" smtClean="0">
                  <a:latin typeface="华文中宋" panose="02010600040101010101" charset="-122"/>
                  <a:ea typeface="华文中宋" panose="02010600040101010101" charset="-122"/>
                  <a:cs typeface="华文中宋" panose="02010600040101010101" charset="-122"/>
                  <a:sym typeface="+mn-ea"/>
                </a:rPr>
                <a:t>。</a:t>
              </a:r>
              <a:endParaRPr lang="en-US" altLang="zh-CN" sz="2000" dirty="0" smtClean="0">
                <a:latin typeface="华文中宋" panose="02010600040101010101" charset="-122"/>
                <a:ea typeface="华文中宋" panose="02010600040101010101" charset="-122"/>
                <a:cs typeface="华文中宋" panose="02010600040101010101" charset="-122"/>
                <a:sym typeface="+mn-ea"/>
              </a:endParaRPr>
            </a:p>
            <a:p>
              <a:r>
                <a:rPr lang="en-US" altLang="zh-CN" sz="2000" dirty="0">
                  <a:latin typeface="华文中宋" panose="02010600040101010101" charset="-122"/>
                  <a:ea typeface="华文中宋" panose="02010600040101010101" charset="-122"/>
                  <a:cs typeface="华文中宋" panose="02010600040101010101" charset="-122"/>
                  <a:sym typeface="+mn-ea"/>
                </a:rPr>
                <a:t> </a:t>
              </a:r>
              <a:r>
                <a:rPr lang="en-US" altLang="zh-CN" sz="2000" dirty="0" smtClean="0">
                  <a:latin typeface="华文中宋" panose="02010600040101010101" charset="-122"/>
                  <a:ea typeface="华文中宋" panose="02010600040101010101" charset="-122"/>
                  <a:cs typeface="华文中宋" panose="02010600040101010101" charset="-122"/>
                  <a:sym typeface="+mn-ea"/>
                </a:rPr>
                <a:t>   </a:t>
              </a:r>
              <a:endParaRPr lang="zh-CN" altLang="zh-CN" sz="1600" dirty="0">
                <a:latin typeface="华文中宋" panose="02010600040101010101" charset="-122"/>
                <a:ea typeface="华文中宋" panose="02010600040101010101" charset="-122"/>
                <a:cs typeface="华文中宋" panose="02010600040101010101" charset="-122"/>
              </a:endParaRPr>
            </a:p>
            <a:p>
              <a:endParaRPr lang="zh-CN" sz="1600" dirty="0">
                <a:solidFill>
                  <a:schemeClr val="accent1">
                    <a:lumMod val="75000"/>
                  </a:schemeClr>
                </a:solidFill>
                <a:latin typeface="华文中宋" panose="02010600040101010101" charset="-122"/>
                <a:ea typeface="华文中宋" panose="02010600040101010101" charset="-122"/>
                <a:cs typeface="华文中宋" panose="02010600040101010101" charset="-122"/>
              </a:endParaRPr>
            </a:p>
          </p:txBody>
        </p:sp>
      </p:grpSp>
      <p:grpSp>
        <p:nvGrpSpPr>
          <p:cNvPr id="11" name="组合 10"/>
          <p:cNvGrpSpPr/>
          <p:nvPr/>
        </p:nvGrpSpPr>
        <p:grpSpPr>
          <a:xfrm>
            <a:off x="922348" y="1919223"/>
            <a:ext cx="3608386" cy="3630612"/>
            <a:chOff x="8035926" y="2103438"/>
            <a:chExt cx="3608386" cy="3630612"/>
          </a:xfrm>
        </p:grpSpPr>
        <p:sp>
          <p:nvSpPr>
            <p:cNvPr id="12" name="Freeform 5"/>
            <p:cNvSpPr/>
            <p:nvPr/>
          </p:nvSpPr>
          <p:spPr bwMode="auto">
            <a:xfrm>
              <a:off x="8035926" y="2103438"/>
              <a:ext cx="3565524" cy="3630612"/>
            </a:xfrm>
            <a:custGeom>
              <a:avLst/>
              <a:gdLst>
                <a:gd name="T0" fmla="*/ 119 w 163"/>
                <a:gd name="T1" fmla="*/ 44 h 166"/>
                <a:gd name="T2" fmla="*/ 163 w 163"/>
                <a:gd name="T3" fmla="*/ 80 h 166"/>
                <a:gd name="T4" fmla="*/ 140 w 163"/>
                <a:gd name="T5" fmla="*/ 31 h 166"/>
                <a:gd name="T6" fmla="*/ 31 w 163"/>
                <a:gd name="T7" fmla="*/ 31 h 166"/>
                <a:gd name="T8" fmla="*/ 31 w 163"/>
                <a:gd name="T9" fmla="*/ 141 h 166"/>
                <a:gd name="T10" fmla="*/ 95 w 163"/>
                <a:gd name="T11" fmla="*/ 163 h 166"/>
                <a:gd name="T12" fmla="*/ 54 w 163"/>
                <a:gd name="T13" fmla="*/ 132 h 166"/>
                <a:gd name="T14" fmla="*/ 119 w 163"/>
                <a:gd name="T15" fmla="*/ 44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66">
                  <a:moveTo>
                    <a:pt x="119" y="44"/>
                  </a:moveTo>
                  <a:cubicBezTo>
                    <a:pt x="163" y="80"/>
                    <a:pt x="163" y="80"/>
                    <a:pt x="163" y="80"/>
                  </a:cubicBezTo>
                  <a:cubicBezTo>
                    <a:pt x="162" y="62"/>
                    <a:pt x="154" y="45"/>
                    <a:pt x="140" y="31"/>
                  </a:cubicBezTo>
                  <a:cubicBezTo>
                    <a:pt x="110" y="0"/>
                    <a:pt x="61" y="0"/>
                    <a:pt x="31" y="31"/>
                  </a:cubicBezTo>
                  <a:cubicBezTo>
                    <a:pt x="0" y="61"/>
                    <a:pt x="0" y="110"/>
                    <a:pt x="31" y="141"/>
                  </a:cubicBezTo>
                  <a:cubicBezTo>
                    <a:pt x="48" y="158"/>
                    <a:pt x="72" y="166"/>
                    <a:pt x="95" y="163"/>
                  </a:cubicBezTo>
                  <a:cubicBezTo>
                    <a:pt x="54" y="132"/>
                    <a:pt x="54" y="132"/>
                    <a:pt x="54" y="132"/>
                  </a:cubicBezTo>
                  <a:lnTo>
                    <a:pt x="119" y="44"/>
                  </a:lnTo>
                  <a:close/>
                </a:path>
              </a:pathLst>
            </a:custGeom>
            <a:solidFill>
              <a:srgbClr val="7ACDE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3" name="Freeform 6"/>
            <p:cNvSpPr/>
            <p:nvPr/>
          </p:nvSpPr>
          <p:spPr bwMode="auto">
            <a:xfrm>
              <a:off x="9217025" y="3065463"/>
              <a:ext cx="2427287" cy="2601912"/>
            </a:xfrm>
            <a:custGeom>
              <a:avLst/>
              <a:gdLst>
                <a:gd name="T0" fmla="*/ 109 w 111"/>
                <a:gd name="T1" fmla="*/ 36 h 119"/>
                <a:gd name="T2" fmla="*/ 65 w 111"/>
                <a:gd name="T3" fmla="*/ 0 h 119"/>
                <a:gd name="T4" fmla="*/ 0 w 111"/>
                <a:gd name="T5" fmla="*/ 88 h 119"/>
                <a:gd name="T6" fmla="*/ 41 w 111"/>
                <a:gd name="T7" fmla="*/ 119 h 119"/>
                <a:gd name="T8" fmla="*/ 86 w 111"/>
                <a:gd name="T9" fmla="*/ 97 h 119"/>
                <a:gd name="T10" fmla="*/ 109 w 111"/>
                <a:gd name="T11" fmla="*/ 36 h 119"/>
              </a:gdLst>
              <a:ahLst/>
              <a:cxnLst>
                <a:cxn ang="0">
                  <a:pos x="T0" y="T1"/>
                </a:cxn>
                <a:cxn ang="0">
                  <a:pos x="T2" y="T3"/>
                </a:cxn>
                <a:cxn ang="0">
                  <a:pos x="T4" y="T5"/>
                </a:cxn>
                <a:cxn ang="0">
                  <a:pos x="T6" y="T7"/>
                </a:cxn>
                <a:cxn ang="0">
                  <a:pos x="T8" y="T9"/>
                </a:cxn>
                <a:cxn ang="0">
                  <a:pos x="T10" y="T11"/>
                </a:cxn>
              </a:cxnLst>
              <a:rect l="0" t="0" r="r" b="b"/>
              <a:pathLst>
                <a:path w="111" h="119">
                  <a:moveTo>
                    <a:pt x="109" y="36"/>
                  </a:moveTo>
                  <a:cubicBezTo>
                    <a:pt x="65" y="0"/>
                    <a:pt x="65" y="0"/>
                    <a:pt x="65" y="0"/>
                  </a:cubicBezTo>
                  <a:cubicBezTo>
                    <a:pt x="0" y="88"/>
                    <a:pt x="0" y="88"/>
                    <a:pt x="0" y="88"/>
                  </a:cubicBezTo>
                  <a:cubicBezTo>
                    <a:pt x="41" y="119"/>
                    <a:pt x="41" y="119"/>
                    <a:pt x="41" y="119"/>
                  </a:cubicBezTo>
                  <a:cubicBezTo>
                    <a:pt x="58" y="117"/>
                    <a:pt x="74" y="109"/>
                    <a:pt x="86" y="97"/>
                  </a:cubicBezTo>
                  <a:cubicBezTo>
                    <a:pt x="103" y="80"/>
                    <a:pt x="111" y="58"/>
                    <a:pt x="109" y="36"/>
                  </a:cubicBezTo>
                  <a:close/>
                </a:path>
              </a:pathLst>
            </a:custGeom>
            <a:solidFill>
              <a:srgbClr val="1CADE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4" name="Freeform 7"/>
            <p:cNvSpPr/>
            <p:nvPr/>
          </p:nvSpPr>
          <p:spPr bwMode="auto">
            <a:xfrm>
              <a:off x="8648700" y="2671763"/>
              <a:ext cx="2559050" cy="2689225"/>
            </a:xfrm>
            <a:custGeom>
              <a:avLst/>
              <a:gdLst>
                <a:gd name="T0" fmla="*/ 7 w 117"/>
                <a:gd name="T1" fmla="*/ 75 h 123"/>
                <a:gd name="T2" fmla="*/ 71 w 117"/>
                <a:gd name="T3" fmla="*/ 115 h 123"/>
                <a:gd name="T4" fmla="*/ 110 w 117"/>
                <a:gd name="T5" fmla="*/ 48 h 123"/>
                <a:gd name="T6" fmla="*/ 45 w 117"/>
                <a:gd name="T7" fmla="*/ 7 h 123"/>
                <a:gd name="T8" fmla="*/ 7 w 117"/>
                <a:gd name="T9" fmla="*/ 75 h 123"/>
              </a:gdLst>
              <a:ahLst/>
              <a:cxnLst>
                <a:cxn ang="0">
                  <a:pos x="T0" y="T1"/>
                </a:cxn>
                <a:cxn ang="0">
                  <a:pos x="T2" y="T3"/>
                </a:cxn>
                <a:cxn ang="0">
                  <a:pos x="T4" y="T5"/>
                </a:cxn>
                <a:cxn ang="0">
                  <a:pos x="T6" y="T7"/>
                </a:cxn>
                <a:cxn ang="0">
                  <a:pos x="T8" y="T9"/>
                </a:cxn>
              </a:cxnLst>
              <a:rect l="0" t="0" r="r" b="b"/>
              <a:pathLst>
                <a:path w="117" h="123">
                  <a:moveTo>
                    <a:pt x="7" y="75"/>
                  </a:moveTo>
                  <a:cubicBezTo>
                    <a:pt x="14" y="105"/>
                    <a:pt x="43" y="123"/>
                    <a:pt x="71" y="115"/>
                  </a:cubicBezTo>
                  <a:cubicBezTo>
                    <a:pt x="100" y="108"/>
                    <a:pt x="117" y="77"/>
                    <a:pt x="110" y="48"/>
                  </a:cubicBezTo>
                  <a:cubicBezTo>
                    <a:pt x="102" y="18"/>
                    <a:pt x="73" y="0"/>
                    <a:pt x="45" y="7"/>
                  </a:cubicBezTo>
                  <a:cubicBezTo>
                    <a:pt x="17" y="15"/>
                    <a:pt x="0" y="46"/>
                    <a:pt x="7" y="75"/>
                  </a:cubicBez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5" name="Freeform 8"/>
            <p:cNvSpPr/>
            <p:nvPr/>
          </p:nvSpPr>
          <p:spPr bwMode="auto">
            <a:xfrm>
              <a:off x="8845550" y="2890838"/>
              <a:ext cx="2143125" cy="2252662"/>
            </a:xfrm>
            <a:custGeom>
              <a:avLst/>
              <a:gdLst>
                <a:gd name="T0" fmla="*/ 6 w 98"/>
                <a:gd name="T1" fmla="*/ 63 h 103"/>
                <a:gd name="T2" fmla="*/ 60 w 98"/>
                <a:gd name="T3" fmla="*/ 97 h 103"/>
                <a:gd name="T4" fmla="*/ 92 w 98"/>
                <a:gd name="T5" fmla="*/ 40 h 103"/>
                <a:gd name="T6" fmla="*/ 38 w 98"/>
                <a:gd name="T7" fmla="*/ 6 h 103"/>
                <a:gd name="T8" fmla="*/ 6 w 98"/>
                <a:gd name="T9" fmla="*/ 63 h 103"/>
              </a:gdLst>
              <a:ahLst/>
              <a:cxnLst>
                <a:cxn ang="0">
                  <a:pos x="T0" y="T1"/>
                </a:cxn>
                <a:cxn ang="0">
                  <a:pos x="T2" y="T3"/>
                </a:cxn>
                <a:cxn ang="0">
                  <a:pos x="T4" y="T5"/>
                </a:cxn>
                <a:cxn ang="0">
                  <a:pos x="T6" y="T7"/>
                </a:cxn>
                <a:cxn ang="0">
                  <a:pos x="T8" y="T9"/>
                </a:cxn>
              </a:cxnLst>
              <a:rect l="0" t="0" r="r" b="b"/>
              <a:pathLst>
                <a:path w="98" h="103">
                  <a:moveTo>
                    <a:pt x="6" y="63"/>
                  </a:moveTo>
                  <a:cubicBezTo>
                    <a:pt x="12" y="88"/>
                    <a:pt x="37" y="103"/>
                    <a:pt x="60" y="97"/>
                  </a:cubicBezTo>
                  <a:cubicBezTo>
                    <a:pt x="84" y="90"/>
                    <a:pt x="98" y="65"/>
                    <a:pt x="92" y="40"/>
                  </a:cubicBezTo>
                  <a:cubicBezTo>
                    <a:pt x="86" y="15"/>
                    <a:pt x="62" y="0"/>
                    <a:pt x="38" y="6"/>
                  </a:cubicBezTo>
                  <a:cubicBezTo>
                    <a:pt x="14" y="13"/>
                    <a:pt x="0" y="38"/>
                    <a:pt x="6"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6" name="Freeform 9"/>
            <p:cNvSpPr/>
            <p:nvPr/>
          </p:nvSpPr>
          <p:spPr bwMode="auto">
            <a:xfrm>
              <a:off x="9742488" y="3284538"/>
              <a:ext cx="590550" cy="720725"/>
            </a:xfrm>
            <a:custGeom>
              <a:avLst/>
              <a:gdLst>
                <a:gd name="T0" fmla="*/ 0 w 372"/>
                <a:gd name="T1" fmla="*/ 399 h 454"/>
                <a:gd name="T2" fmla="*/ 110 w 372"/>
                <a:gd name="T3" fmla="*/ 454 h 454"/>
                <a:gd name="T4" fmla="*/ 372 w 372"/>
                <a:gd name="T5" fmla="*/ 0 h 454"/>
                <a:gd name="T6" fmla="*/ 0 w 372"/>
                <a:gd name="T7" fmla="*/ 399 h 454"/>
              </a:gdLst>
              <a:ahLst/>
              <a:cxnLst>
                <a:cxn ang="0">
                  <a:pos x="T0" y="T1"/>
                </a:cxn>
                <a:cxn ang="0">
                  <a:pos x="T2" y="T3"/>
                </a:cxn>
                <a:cxn ang="0">
                  <a:pos x="T4" y="T5"/>
                </a:cxn>
                <a:cxn ang="0">
                  <a:pos x="T6" y="T7"/>
                </a:cxn>
              </a:cxnLst>
              <a:rect l="0" t="0" r="r" b="b"/>
              <a:pathLst>
                <a:path w="372" h="454">
                  <a:moveTo>
                    <a:pt x="0" y="399"/>
                  </a:moveTo>
                  <a:lnTo>
                    <a:pt x="110" y="454"/>
                  </a:lnTo>
                  <a:lnTo>
                    <a:pt x="372" y="0"/>
                  </a:lnTo>
                  <a:lnTo>
                    <a:pt x="0" y="399"/>
                  </a:lnTo>
                  <a:close/>
                </a:path>
              </a:pathLst>
            </a:custGeom>
            <a:solidFill>
              <a:srgbClr val="E46A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7" name="Freeform 10"/>
            <p:cNvSpPr/>
            <p:nvPr/>
          </p:nvSpPr>
          <p:spPr bwMode="auto">
            <a:xfrm>
              <a:off x="9917113" y="3284538"/>
              <a:ext cx="415925" cy="830262"/>
            </a:xfrm>
            <a:custGeom>
              <a:avLst/>
              <a:gdLst>
                <a:gd name="T0" fmla="*/ 97 w 262"/>
                <a:gd name="T1" fmla="*/ 523 h 523"/>
                <a:gd name="T2" fmla="*/ 0 w 262"/>
                <a:gd name="T3" fmla="*/ 454 h 523"/>
                <a:gd name="T4" fmla="*/ 262 w 262"/>
                <a:gd name="T5" fmla="*/ 0 h 523"/>
                <a:gd name="T6" fmla="*/ 97 w 262"/>
                <a:gd name="T7" fmla="*/ 523 h 523"/>
              </a:gdLst>
              <a:ahLst/>
              <a:cxnLst>
                <a:cxn ang="0">
                  <a:pos x="T0" y="T1"/>
                </a:cxn>
                <a:cxn ang="0">
                  <a:pos x="T2" y="T3"/>
                </a:cxn>
                <a:cxn ang="0">
                  <a:pos x="T4" y="T5"/>
                </a:cxn>
                <a:cxn ang="0">
                  <a:pos x="T6" y="T7"/>
                </a:cxn>
              </a:cxnLst>
              <a:rect l="0" t="0" r="r" b="b"/>
              <a:pathLst>
                <a:path w="262" h="523">
                  <a:moveTo>
                    <a:pt x="97" y="523"/>
                  </a:moveTo>
                  <a:lnTo>
                    <a:pt x="0" y="454"/>
                  </a:lnTo>
                  <a:lnTo>
                    <a:pt x="262" y="0"/>
                  </a:lnTo>
                  <a:lnTo>
                    <a:pt x="97" y="523"/>
                  </a:lnTo>
                  <a:close/>
                </a:path>
              </a:pathLst>
            </a:custGeom>
            <a:solidFill>
              <a:srgbClr val="D63B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8" name="Freeform 11"/>
            <p:cNvSpPr/>
            <p:nvPr/>
          </p:nvSpPr>
          <p:spPr bwMode="auto">
            <a:xfrm>
              <a:off x="9501188" y="4005263"/>
              <a:ext cx="569912" cy="744537"/>
            </a:xfrm>
            <a:custGeom>
              <a:avLst/>
              <a:gdLst>
                <a:gd name="T0" fmla="*/ 359 w 359"/>
                <a:gd name="T1" fmla="*/ 69 h 469"/>
                <a:gd name="T2" fmla="*/ 262 w 359"/>
                <a:gd name="T3" fmla="*/ 0 h 469"/>
                <a:gd name="T4" fmla="*/ 0 w 359"/>
                <a:gd name="T5" fmla="*/ 469 h 469"/>
                <a:gd name="T6" fmla="*/ 359 w 359"/>
                <a:gd name="T7" fmla="*/ 69 h 469"/>
              </a:gdLst>
              <a:ahLst/>
              <a:cxnLst>
                <a:cxn ang="0">
                  <a:pos x="T0" y="T1"/>
                </a:cxn>
                <a:cxn ang="0">
                  <a:pos x="T2" y="T3"/>
                </a:cxn>
                <a:cxn ang="0">
                  <a:pos x="T4" y="T5"/>
                </a:cxn>
                <a:cxn ang="0">
                  <a:pos x="T6" y="T7"/>
                </a:cxn>
              </a:cxnLst>
              <a:rect l="0" t="0" r="r" b="b"/>
              <a:pathLst>
                <a:path w="359" h="469">
                  <a:moveTo>
                    <a:pt x="359" y="69"/>
                  </a:moveTo>
                  <a:lnTo>
                    <a:pt x="262" y="0"/>
                  </a:lnTo>
                  <a:lnTo>
                    <a:pt x="0" y="469"/>
                  </a:lnTo>
                  <a:lnTo>
                    <a:pt x="359" y="69"/>
                  </a:lnTo>
                  <a:close/>
                </a:path>
              </a:pathLst>
            </a:custGeom>
            <a:solidFill>
              <a:srgbClr val="7DC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19" name="Freeform 12"/>
            <p:cNvSpPr/>
            <p:nvPr/>
          </p:nvSpPr>
          <p:spPr bwMode="auto">
            <a:xfrm>
              <a:off x="9501188" y="3917950"/>
              <a:ext cx="415925" cy="831850"/>
            </a:xfrm>
            <a:custGeom>
              <a:avLst/>
              <a:gdLst>
                <a:gd name="T0" fmla="*/ 152 w 262"/>
                <a:gd name="T1" fmla="*/ 0 h 524"/>
                <a:gd name="T2" fmla="*/ 262 w 262"/>
                <a:gd name="T3" fmla="*/ 55 h 524"/>
                <a:gd name="T4" fmla="*/ 0 w 262"/>
                <a:gd name="T5" fmla="*/ 524 h 524"/>
                <a:gd name="T6" fmla="*/ 152 w 262"/>
                <a:gd name="T7" fmla="*/ 0 h 524"/>
              </a:gdLst>
              <a:ahLst/>
              <a:cxnLst>
                <a:cxn ang="0">
                  <a:pos x="T0" y="T1"/>
                </a:cxn>
                <a:cxn ang="0">
                  <a:pos x="T2" y="T3"/>
                </a:cxn>
                <a:cxn ang="0">
                  <a:pos x="T4" y="T5"/>
                </a:cxn>
                <a:cxn ang="0">
                  <a:pos x="T6" y="T7"/>
                </a:cxn>
              </a:cxnLst>
              <a:rect l="0" t="0" r="r" b="b"/>
              <a:pathLst>
                <a:path w="262" h="524">
                  <a:moveTo>
                    <a:pt x="152" y="0"/>
                  </a:moveTo>
                  <a:lnTo>
                    <a:pt x="262" y="55"/>
                  </a:lnTo>
                  <a:lnTo>
                    <a:pt x="0" y="524"/>
                  </a:lnTo>
                  <a:lnTo>
                    <a:pt x="152" y="0"/>
                  </a:lnTo>
                  <a:close/>
                </a:path>
              </a:pathLst>
            </a:custGeom>
            <a:solidFill>
              <a:srgbClr val="E8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sp>
          <p:nvSpPr>
            <p:cNvPr id="20" name="Freeform 13"/>
            <p:cNvSpPr/>
            <p:nvPr/>
          </p:nvSpPr>
          <p:spPr bwMode="auto">
            <a:xfrm>
              <a:off x="9283700" y="2497138"/>
              <a:ext cx="677862" cy="523875"/>
            </a:xfrm>
            <a:custGeom>
              <a:avLst/>
              <a:gdLst>
                <a:gd name="T0" fmla="*/ 2 w 31"/>
                <a:gd name="T1" fmla="*/ 18 h 24"/>
                <a:gd name="T2" fmla="*/ 11 w 31"/>
                <a:gd name="T3" fmla="*/ 23 h 24"/>
                <a:gd name="T4" fmla="*/ 24 w 31"/>
                <a:gd name="T5" fmla="*/ 20 h 24"/>
                <a:gd name="T6" fmla="*/ 30 w 31"/>
                <a:gd name="T7" fmla="*/ 10 h 24"/>
                <a:gd name="T8" fmla="*/ 29 w 31"/>
                <a:gd name="T9" fmla="*/ 7 h 24"/>
                <a:gd name="T10" fmla="*/ 20 w 31"/>
                <a:gd name="T11" fmla="*/ 1 h 24"/>
                <a:gd name="T12" fmla="*/ 6 w 31"/>
                <a:gd name="T13" fmla="*/ 5 h 24"/>
                <a:gd name="T14" fmla="*/ 1 w 31"/>
                <a:gd name="T15" fmla="*/ 15 h 24"/>
                <a:gd name="T16" fmla="*/ 2 w 31"/>
                <a:gd name="T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4">
                  <a:moveTo>
                    <a:pt x="2" y="18"/>
                  </a:moveTo>
                  <a:cubicBezTo>
                    <a:pt x="3" y="22"/>
                    <a:pt x="7" y="24"/>
                    <a:pt x="11" y="23"/>
                  </a:cubicBezTo>
                  <a:cubicBezTo>
                    <a:pt x="24" y="20"/>
                    <a:pt x="24" y="20"/>
                    <a:pt x="24" y="20"/>
                  </a:cubicBezTo>
                  <a:cubicBezTo>
                    <a:pt x="28" y="19"/>
                    <a:pt x="31" y="14"/>
                    <a:pt x="30" y="10"/>
                  </a:cubicBezTo>
                  <a:cubicBezTo>
                    <a:pt x="29" y="7"/>
                    <a:pt x="29" y="7"/>
                    <a:pt x="29" y="7"/>
                  </a:cubicBezTo>
                  <a:cubicBezTo>
                    <a:pt x="28" y="3"/>
                    <a:pt x="24" y="0"/>
                    <a:pt x="20" y="1"/>
                  </a:cubicBezTo>
                  <a:cubicBezTo>
                    <a:pt x="6" y="5"/>
                    <a:pt x="6" y="5"/>
                    <a:pt x="6" y="5"/>
                  </a:cubicBezTo>
                  <a:cubicBezTo>
                    <a:pt x="2" y="6"/>
                    <a:pt x="0" y="10"/>
                    <a:pt x="1" y="15"/>
                  </a:cubicBezTo>
                  <a:lnTo>
                    <a:pt x="2" y="18"/>
                  </a:ln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black"/>
                </a:solidFill>
                <a:effectLst/>
                <a:uLnTx/>
                <a:uFillTx/>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2" repeatCount="2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8" presetClass="emph" presetSubtype="0" fill="hold" nodeType="withEffect">
                                  <p:stCondLst>
                                    <p:cond delay="0"/>
                                  </p:stCondLst>
                                  <p:childTnLst>
                                    <p:animRot by="16200000">
                                      <p:cBhvr>
                                        <p:cTn id="20" dur="750" fill="hold"/>
                                        <p:tgtEl>
                                          <p:spTgt spid="11"/>
                                        </p:tgtEl>
                                        <p:attrNameLst>
                                          <p:attrName>r</p:attrName>
                                        </p:attrNameLst>
                                      </p:cBhvr>
                                    </p:animRot>
                                  </p:childTnLst>
                                </p:cTn>
                              </p:par>
                            </p:childTnLst>
                          </p:cTn>
                        </p:par>
                        <p:par>
                          <p:cTn id="21" fill="hold">
                            <p:stCondLst>
                              <p:cond delay="150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500"/>
                                        <p:tgtEl>
                                          <p:spTgt spid="7"/>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FDB900"/>
                </a:solidFill>
                <a:latin typeface="inpin heiti" charset="-122"/>
                <a:ea typeface="inpin heiti" charset="-122"/>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
        <p:nvSpPr>
          <p:cNvPr id="62" name="TextBox 61"/>
          <p:cNvSpPr txBox="1"/>
          <p:nvPr/>
        </p:nvSpPr>
        <p:spPr>
          <a:xfrm>
            <a:off x="4679564" y="1457278"/>
            <a:ext cx="1052195" cy="1938020"/>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b="0" dirty="0" smtClean="0">
                <a:solidFill>
                  <a:schemeClr val="accent5"/>
                </a:solidFill>
                <a:latin typeface="方正粗黑宋简体" panose="02000000000000000000" charset="-122"/>
                <a:ea typeface="方正粗黑宋简体" panose="02000000000000000000" charset="-122"/>
              </a:rPr>
              <a:t>2</a:t>
            </a:r>
            <a:endParaRPr lang="zh-CN" altLang="en-US" sz="12000" b="0" dirty="0">
              <a:solidFill>
                <a:schemeClr val="accent5"/>
              </a:solidFill>
              <a:latin typeface="方正粗黑宋简体" panose="02000000000000000000" charset="-122"/>
              <a:ea typeface="方正粗黑宋简体" panose="02000000000000000000" charset="-122"/>
            </a:endParaRPr>
          </a:p>
        </p:txBody>
      </p:sp>
      <p:sp>
        <p:nvSpPr>
          <p:cNvPr id="64" name="文本框 78"/>
          <p:cNvSpPr txBox="1"/>
          <p:nvPr/>
        </p:nvSpPr>
        <p:spPr>
          <a:xfrm>
            <a:off x="4230553" y="3747232"/>
            <a:ext cx="5669280" cy="1198880"/>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b="0" dirty="0" smtClean="0">
                <a:solidFill>
                  <a:schemeClr val="accent5"/>
                </a:solidFill>
                <a:latin typeface="方正粗黑宋简体" panose="02000000000000000000" charset="-122"/>
                <a:ea typeface="方正粗黑宋简体" panose="02000000000000000000" charset="-122"/>
              </a:rPr>
              <a:t>说能力点要求</a:t>
            </a: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dirty="0">
                <a:solidFill>
                  <a:sysClr val="windowText" lastClr="000000"/>
                </a:solidFill>
                <a:latin typeface="inpin heiti" charset="-122"/>
                <a:ea typeface="inpin heiti" charset="-122"/>
              </a:endParaRPr>
            </a:p>
          </p:txBody>
        </p:sp>
      </p:gr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grpSp>
        <p:nvGrpSpPr>
          <p:cNvPr id="81" name="组合 80"/>
          <p:cNvGrpSpPr/>
          <p:nvPr/>
        </p:nvGrpSpPr>
        <p:grpSpPr>
          <a:xfrm rot="13396910" flipV="1">
            <a:off x="9724866" y="4235075"/>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inpin heiti" charset="-122"/>
                <a:ea typeface="inpin heiti"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5"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6" name="Straight Connector 109"/>
          <p:cNvCxnSpPr>
            <a:cxnSpLocks noChangeShapeType="1"/>
          </p:cNvCxnSpPr>
          <p:nvPr/>
        </p:nvCxnSpPr>
        <p:spPr bwMode="auto">
          <a:xfrm>
            <a:off x="3865563" y="3919538"/>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39"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40"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41" name="Straight Connector 47"/>
          <p:cNvCxnSpPr>
            <a:cxnSpLocks noChangeShapeType="1"/>
          </p:cNvCxnSpPr>
          <p:nvPr/>
        </p:nvCxnSpPr>
        <p:spPr bwMode="auto">
          <a:xfrm flipH="1">
            <a:off x="7085013" y="3919538"/>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42" name="Freeform 54@|5FFC:14657585|FBC:16777215|LFC:11765543|LBC:16777215"/>
          <p:cNvSpPr/>
          <p:nvPr/>
        </p:nvSpPr>
        <p:spPr bwMode="auto">
          <a:xfrm>
            <a:off x="5211763" y="307816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p:spPr>
        <p:txBody>
          <a:bodyPr lIns="141562" tIns="141562" rIns="141562" bIns="141562" anchor="ctr"/>
          <a:lstStyle/>
          <a:p>
            <a:endParaRPr lang="zh-CN" altLang="en-US" dirty="0">
              <a:latin typeface="inpin heiti" charset="-122"/>
              <a:ea typeface="inpin heiti" charset="-122"/>
            </a:endParaRPr>
          </a:p>
        </p:txBody>
      </p:sp>
      <p:sp>
        <p:nvSpPr>
          <p:cNvPr id="43" name="Freeform 9"/>
          <p:cNvSpPr>
            <a:spLocks noEditPoints="1"/>
          </p:cNvSpPr>
          <p:nvPr/>
        </p:nvSpPr>
        <p:spPr bwMode="auto">
          <a:xfrm>
            <a:off x="5645944" y="3367088"/>
            <a:ext cx="902912" cy="961798"/>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sysClr val="windowText" lastClr="000000"/>
              </a:solidFill>
              <a:effectLst/>
              <a:uLnTx/>
              <a:uFillTx/>
              <a:latin typeface="inpin heiti" charset="-122"/>
              <a:ea typeface="inpin heiti" charset="-122"/>
            </a:endParaRPr>
          </a:p>
        </p:txBody>
      </p:sp>
      <p:grpSp>
        <p:nvGrpSpPr>
          <p:cNvPr id="44" name="组合 43"/>
          <p:cNvGrpSpPr/>
          <p:nvPr/>
        </p:nvGrpSpPr>
        <p:grpSpPr>
          <a:xfrm>
            <a:off x="925513" y="1857375"/>
            <a:ext cx="2813050" cy="1163638"/>
            <a:chOff x="925513" y="1857375"/>
            <a:chExt cx="2813050" cy="1163638"/>
          </a:xfrm>
        </p:grpSpPr>
        <p:sp>
          <p:nvSpPr>
            <p:cNvPr id="45"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3505" eaLnBrk="1" hangingPunct="1"/>
              <a:r>
                <a:rPr lang="en-US" altLang="zh-CN" sz="2100" dirty="0">
                  <a:solidFill>
                    <a:srgbClr val="FFFFFF"/>
                  </a:solidFill>
                  <a:latin typeface="inpin heiti" charset="-122"/>
                  <a:ea typeface="inpin heiti" charset="-122"/>
                  <a:sym typeface="Arial" panose="020B0604020202020204" pitchFamily="34" charset="0"/>
                </a:rPr>
                <a:t>   </a:t>
              </a:r>
            </a:p>
          </p:txBody>
        </p:sp>
        <p:grpSp>
          <p:nvGrpSpPr>
            <p:cNvPr id="46" name="组合 45"/>
            <p:cNvGrpSpPr/>
            <p:nvPr/>
          </p:nvGrpSpPr>
          <p:grpSpPr>
            <a:xfrm>
              <a:off x="1001847" y="2142537"/>
              <a:ext cx="678960" cy="504000"/>
              <a:chOff x="5979131" y="1479948"/>
              <a:chExt cx="500251" cy="390526"/>
            </a:xfrm>
          </p:grpSpPr>
          <p:sp>
            <p:nvSpPr>
              <p:cNvPr id="47"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48"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49" name="Freeform 159"/>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50" name="Freeform 160"/>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51" name="Freeform 161"/>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sp>
            <p:nvSpPr>
              <p:cNvPr id="52" name="Freeform 162"/>
              <p:cNvSpPr>
                <a:spLocks noEditPoints="1"/>
              </p:cNvSpPr>
              <p:nvPr/>
            </p:nvSpPr>
            <p:spPr bwMode="auto">
              <a:xfrm>
                <a:off x="5979131"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u="none" strike="noStrike" kern="0" cap="none" spc="0" normalizeH="0" baseline="0" noProof="0" dirty="0" smtClean="0">
                  <a:ln>
                    <a:noFill/>
                  </a:ln>
                  <a:solidFill>
                    <a:srgbClr val="000000"/>
                  </a:solidFill>
                  <a:effectLst/>
                  <a:uLnTx/>
                  <a:uFillTx/>
                  <a:latin typeface="inpin heiti" charset="-122"/>
                  <a:ea typeface="inpin heiti" charset="-122"/>
                </a:endParaRPr>
              </a:p>
            </p:txBody>
          </p:sp>
        </p:grpSp>
        <p:sp>
          <p:nvSpPr>
            <p:cNvPr id="53" name="矩形 52"/>
            <p:cNvSpPr/>
            <p:nvPr/>
          </p:nvSpPr>
          <p:spPr>
            <a:xfrm>
              <a:off x="1680807" y="1968685"/>
              <a:ext cx="2057756" cy="306705"/>
            </a:xfrm>
            <a:prstGeom prst="rect">
              <a:avLst/>
            </a:prstGeom>
          </p:spPr>
          <p:txBody>
            <a:bodyPr wrap="square">
              <a:spAutoFit/>
            </a:bodyPr>
            <a:lstStyle/>
            <a:p>
              <a:pPr lvl="0" eaLnBrk="1" hangingPunct="1">
                <a:spcBef>
                  <a:spcPct val="20000"/>
                </a:spcBef>
              </a:pPr>
              <a:endParaRPr lang="en-US" altLang="zh-CN" sz="1400" dirty="0">
                <a:solidFill>
                  <a:schemeClr val="bg1"/>
                </a:solidFill>
                <a:latin typeface="inpin heiti" charset="-122"/>
                <a:ea typeface="inpin heiti" charset="-122"/>
                <a:sym typeface="Arial" panose="020B0604020202020204" pitchFamily="34" charset="0"/>
              </a:endParaRPr>
            </a:p>
          </p:txBody>
        </p:sp>
      </p:grpSp>
      <p:grpSp>
        <p:nvGrpSpPr>
          <p:cNvPr id="54" name="组合 53"/>
          <p:cNvGrpSpPr/>
          <p:nvPr/>
        </p:nvGrpSpPr>
        <p:grpSpPr>
          <a:xfrm>
            <a:off x="925513" y="3290888"/>
            <a:ext cx="2813050" cy="1163637"/>
            <a:chOff x="925513" y="3290888"/>
            <a:chExt cx="2813050" cy="1163637"/>
          </a:xfrm>
        </p:grpSpPr>
        <p:sp>
          <p:nvSpPr>
            <p:cNvPr id="55"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l" defTabSz="1373505" eaLnBrk="1" hangingPunct="1"/>
              <a:endParaRPr lang="en-US" altLang="zh-CN" dirty="0">
                <a:solidFill>
                  <a:srgbClr val="FFFFFF"/>
                </a:solidFill>
                <a:latin typeface="inpin heiti" charset="-122"/>
                <a:ea typeface="inpin heiti" charset="-122"/>
                <a:sym typeface="Arial" panose="020B0604020202020204" pitchFamily="34" charset="0"/>
              </a:endParaRPr>
            </a:p>
          </p:txBody>
        </p:sp>
        <p:sp>
          <p:nvSpPr>
            <p:cNvPr id="56" name="Freeform 135"/>
            <p:cNvSpPr>
              <a:spLocks noEditPoints="1"/>
            </p:cNvSpPr>
            <p:nvPr/>
          </p:nvSpPr>
          <p:spPr bwMode="auto">
            <a:xfrm>
              <a:off x="1057910" y="358743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dirty="0">
                <a:latin typeface="inpin heiti" charset="-122"/>
                <a:ea typeface="inpin heiti" charset="-122"/>
              </a:endParaRPr>
            </a:p>
          </p:txBody>
        </p:sp>
        <p:sp>
          <p:nvSpPr>
            <p:cNvPr id="57" name="矩形 56"/>
            <p:cNvSpPr/>
            <p:nvPr/>
          </p:nvSpPr>
          <p:spPr>
            <a:xfrm>
              <a:off x="1680807" y="3394065"/>
              <a:ext cx="2057756" cy="306705"/>
            </a:xfrm>
            <a:prstGeom prst="rect">
              <a:avLst/>
            </a:prstGeom>
          </p:spPr>
          <p:txBody>
            <a:bodyPr wrap="square">
              <a:spAutoFit/>
            </a:bodyPr>
            <a:lstStyle/>
            <a:p>
              <a:pPr lvl="0" eaLnBrk="1" hangingPunct="1">
                <a:spcBef>
                  <a:spcPct val="20000"/>
                </a:spcBef>
              </a:pPr>
              <a:endParaRPr lang="en-US" altLang="zh-CN" sz="1400" dirty="0">
                <a:solidFill>
                  <a:schemeClr val="bg1"/>
                </a:solidFill>
                <a:latin typeface="inpin heiti" charset="-122"/>
                <a:ea typeface="inpin heiti" charset="-122"/>
                <a:sym typeface="Arial" panose="020B0604020202020204" pitchFamily="34" charset="0"/>
              </a:endParaRPr>
            </a:p>
          </p:txBody>
        </p:sp>
      </p:grpSp>
      <p:grpSp>
        <p:nvGrpSpPr>
          <p:cNvPr id="58" name="组合 57"/>
          <p:cNvGrpSpPr/>
          <p:nvPr/>
        </p:nvGrpSpPr>
        <p:grpSpPr>
          <a:xfrm>
            <a:off x="925830" y="4724400"/>
            <a:ext cx="2834640" cy="1344930"/>
            <a:chOff x="925513" y="4724400"/>
            <a:chExt cx="2813050" cy="1163638"/>
          </a:xfrm>
        </p:grpSpPr>
        <p:sp>
          <p:nvSpPr>
            <p:cNvPr id="59"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3505" eaLnBrk="1" hangingPunct="1"/>
              <a:endParaRPr lang="en-US" altLang="zh-CN" sz="2100" dirty="0">
                <a:solidFill>
                  <a:srgbClr val="FFFFFF"/>
                </a:solidFill>
                <a:latin typeface="inpin heiti" charset="-122"/>
                <a:ea typeface="inpin heiti" charset="-122"/>
                <a:sym typeface="Arial" panose="020B0604020202020204" pitchFamily="34" charset="0"/>
              </a:endParaRPr>
            </a:p>
          </p:txBody>
        </p:sp>
        <p:sp>
          <p:nvSpPr>
            <p:cNvPr id="60" name="Freeform 103"/>
            <p:cNvSpPr>
              <a:spLocks noEditPoints="1"/>
            </p:cNvSpPr>
            <p:nvPr/>
          </p:nvSpPr>
          <p:spPr bwMode="auto">
            <a:xfrm>
              <a:off x="1006475"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dirty="0">
                <a:latin typeface="inpin heiti" charset="-122"/>
                <a:ea typeface="inpin heiti" charset="-122"/>
              </a:endParaRPr>
            </a:p>
          </p:txBody>
        </p:sp>
        <p:sp>
          <p:nvSpPr>
            <p:cNvPr id="61" name="矩形 60"/>
            <p:cNvSpPr/>
            <p:nvPr/>
          </p:nvSpPr>
          <p:spPr>
            <a:xfrm>
              <a:off x="1577937" y="5105549"/>
              <a:ext cx="2057756" cy="414020"/>
            </a:xfrm>
            <a:prstGeom prst="rect">
              <a:avLst/>
            </a:prstGeom>
          </p:spPr>
          <p:txBody>
            <a:bodyPr wrap="square">
              <a:spAutoFit/>
            </a:bodyPr>
            <a:lstStyle/>
            <a:p>
              <a:pPr lvl="0" eaLnBrk="1" hangingPunct="1">
                <a:spcBef>
                  <a:spcPct val="20000"/>
                </a:spcBef>
              </a:pPr>
              <a:endParaRPr sz="2100" dirty="0">
                <a:solidFill>
                  <a:schemeClr val="bg1"/>
                </a:solidFill>
                <a:latin typeface="inpin heiti" charset="-122"/>
                <a:ea typeface="inpin heiti" charset="-122"/>
                <a:sym typeface="Arial" panose="020B0604020202020204" pitchFamily="34" charset="0"/>
              </a:endParaRPr>
            </a:p>
          </p:txBody>
        </p:sp>
      </p:grpSp>
      <p:grpSp>
        <p:nvGrpSpPr>
          <p:cNvPr id="62" name="组合 61"/>
          <p:cNvGrpSpPr/>
          <p:nvPr/>
        </p:nvGrpSpPr>
        <p:grpSpPr>
          <a:xfrm>
            <a:off x="8375977" y="4724400"/>
            <a:ext cx="2866698" cy="1163638"/>
            <a:chOff x="8375977" y="4724400"/>
            <a:chExt cx="2866698" cy="1163638"/>
          </a:xfrm>
        </p:grpSpPr>
        <p:sp>
          <p:nvSpPr>
            <p:cNvPr id="63" name="Rounded Rectangle 35"/>
            <p:cNvSpPr>
              <a:spLocks noChangeArrowheads="1"/>
            </p:cNvSpPr>
            <p:nvPr/>
          </p:nvSpPr>
          <p:spPr bwMode="auto">
            <a:xfrm>
              <a:off x="8429625" y="4724400"/>
              <a:ext cx="2813050" cy="1163638"/>
            </a:xfrm>
            <a:prstGeom prst="roundRect">
              <a:avLst>
                <a:gd name="adj" fmla="val 10134"/>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3505" eaLnBrk="1" hangingPunct="1"/>
              <a:endParaRPr lang="en-US" altLang="zh-CN" sz="2100" dirty="0">
                <a:solidFill>
                  <a:srgbClr val="FFFFFF"/>
                </a:solidFill>
                <a:latin typeface="inpin heiti" charset="-122"/>
                <a:ea typeface="inpin heiti" charset="-122"/>
                <a:sym typeface="Arial" panose="020B0604020202020204" pitchFamily="34" charset="0"/>
              </a:endParaRPr>
            </a:p>
          </p:txBody>
        </p:sp>
        <p:sp>
          <p:nvSpPr>
            <p:cNvPr id="64" name="Freeform 15"/>
            <p:cNvSpPr>
              <a:spLocks noEditPoint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dirty="0">
                <a:latin typeface="inpin heiti" charset="-122"/>
                <a:ea typeface="inpin heiti" charset="-122"/>
              </a:endParaRPr>
            </a:p>
          </p:txBody>
        </p:sp>
        <p:sp>
          <p:nvSpPr>
            <p:cNvPr id="65" name="矩形 64"/>
            <p:cNvSpPr/>
            <p:nvPr/>
          </p:nvSpPr>
          <p:spPr>
            <a:xfrm>
              <a:off x="8375977" y="4877584"/>
              <a:ext cx="2057756" cy="414020"/>
            </a:xfrm>
            <a:prstGeom prst="rect">
              <a:avLst/>
            </a:prstGeom>
          </p:spPr>
          <p:txBody>
            <a:bodyPr wrap="square">
              <a:spAutoFit/>
            </a:bodyPr>
            <a:lstStyle/>
            <a:p>
              <a:pPr lvl="0" algn="r" eaLnBrk="1" hangingPunct="1">
                <a:spcBef>
                  <a:spcPct val="20000"/>
                </a:spcBef>
              </a:pPr>
              <a:endParaRPr sz="2100" dirty="0">
                <a:solidFill>
                  <a:schemeClr val="bg1"/>
                </a:solidFill>
                <a:latin typeface="inpin heiti" charset="-122"/>
                <a:ea typeface="inpin heiti" charset="-122"/>
                <a:sym typeface="Arial" panose="020B0604020202020204" pitchFamily="34" charset="0"/>
              </a:endParaRPr>
            </a:p>
          </p:txBody>
        </p:sp>
      </p:grpSp>
      <p:grpSp>
        <p:nvGrpSpPr>
          <p:cNvPr id="66" name="组合 65"/>
          <p:cNvGrpSpPr/>
          <p:nvPr/>
        </p:nvGrpSpPr>
        <p:grpSpPr>
          <a:xfrm>
            <a:off x="8375977" y="3290888"/>
            <a:ext cx="2866698" cy="1163637"/>
            <a:chOff x="8375977" y="3290888"/>
            <a:chExt cx="2866698" cy="1163637"/>
          </a:xfrm>
        </p:grpSpPr>
        <p:sp>
          <p:nvSpPr>
            <p:cNvPr id="67"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3505" eaLnBrk="1" hangingPunct="1"/>
              <a:endParaRPr lang="en-US" altLang="zh-CN" sz="2100" dirty="0">
                <a:solidFill>
                  <a:srgbClr val="FFFFFF"/>
                </a:solidFill>
                <a:latin typeface="inpin heiti" charset="-122"/>
                <a:ea typeface="inpin heiti" charset="-122"/>
                <a:sym typeface="Arial" panose="020B0604020202020204" pitchFamily="34" charset="0"/>
              </a:endParaRPr>
            </a:p>
          </p:txBody>
        </p:sp>
        <p:sp>
          <p:nvSpPr>
            <p:cNvPr id="68" name="Freeform 66"/>
            <p:cNvSpPr>
              <a:spLocks noEditPoint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dirty="0">
                <a:latin typeface="inpin heiti" charset="-122"/>
                <a:ea typeface="inpin heiti" charset="-122"/>
              </a:endParaRPr>
            </a:p>
          </p:txBody>
        </p:sp>
        <p:sp>
          <p:nvSpPr>
            <p:cNvPr id="69" name="矩形 68"/>
            <p:cNvSpPr/>
            <p:nvPr/>
          </p:nvSpPr>
          <p:spPr>
            <a:xfrm>
              <a:off x="8375977" y="3473440"/>
              <a:ext cx="2057756" cy="306705"/>
            </a:xfrm>
            <a:prstGeom prst="rect">
              <a:avLst/>
            </a:prstGeom>
          </p:spPr>
          <p:txBody>
            <a:bodyPr wrap="square">
              <a:spAutoFit/>
            </a:bodyPr>
            <a:lstStyle/>
            <a:p>
              <a:pPr lvl="0" algn="r" eaLnBrk="1" hangingPunct="1">
                <a:spcBef>
                  <a:spcPct val="20000"/>
                </a:spcBef>
              </a:pPr>
              <a:endParaRPr sz="1400" dirty="0">
                <a:solidFill>
                  <a:schemeClr val="bg1"/>
                </a:solidFill>
                <a:latin typeface="inpin heiti" charset="-122"/>
                <a:ea typeface="inpin heiti" charset="-122"/>
                <a:sym typeface="Arial" panose="020B0604020202020204" pitchFamily="34" charset="0"/>
              </a:endParaRPr>
            </a:p>
          </p:txBody>
        </p:sp>
      </p:grpSp>
      <p:grpSp>
        <p:nvGrpSpPr>
          <p:cNvPr id="70" name="组合 69"/>
          <p:cNvGrpSpPr/>
          <p:nvPr/>
        </p:nvGrpSpPr>
        <p:grpSpPr>
          <a:xfrm>
            <a:off x="8375977" y="1857375"/>
            <a:ext cx="2866698" cy="1163638"/>
            <a:chOff x="8375977" y="1857375"/>
            <a:chExt cx="2866698" cy="1163638"/>
          </a:xfrm>
        </p:grpSpPr>
        <p:sp>
          <p:nvSpPr>
            <p:cNvPr id="71" name="Rounded Rectangle 29"/>
            <p:cNvSpPr>
              <a:spLocks noChangeArrowheads="1"/>
            </p:cNvSpPr>
            <p:nvPr/>
          </p:nvSpPr>
          <p:spPr bwMode="auto">
            <a:xfrm>
              <a:off x="8429625" y="1857375"/>
              <a:ext cx="2813050" cy="1163638"/>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l" defTabSz="1373505" eaLnBrk="1" hangingPunct="1"/>
              <a:r>
                <a:rPr lang="zh-CN" altLang="zh-CN" sz="1600" dirty="0">
                  <a:sym typeface="+mn-ea"/>
                </a:rPr>
                <a:t>能够在教学过程中突破重难点，选择适合的教学策略，根据学情分析在教学中对学生有针对性的加以指导</a:t>
              </a:r>
              <a:endParaRPr lang="en-US" altLang="zh-CN" sz="1600" dirty="0">
                <a:solidFill>
                  <a:srgbClr val="FFFFFF"/>
                </a:solidFill>
                <a:latin typeface="inpin heiti" charset="-122"/>
                <a:ea typeface="inpin heiti" charset="-122"/>
                <a:sym typeface="Arial" panose="020B0604020202020204" pitchFamily="34" charset="0"/>
              </a:endParaRPr>
            </a:p>
          </p:txBody>
        </p:sp>
        <p:sp>
          <p:nvSpPr>
            <p:cNvPr id="73" name="矩形 72"/>
            <p:cNvSpPr/>
            <p:nvPr/>
          </p:nvSpPr>
          <p:spPr>
            <a:xfrm>
              <a:off x="8375977" y="2169795"/>
              <a:ext cx="2147570" cy="433070"/>
            </a:xfrm>
            <a:prstGeom prst="rect">
              <a:avLst/>
            </a:prstGeom>
          </p:spPr>
          <p:txBody>
            <a:bodyPr wrap="square">
              <a:noAutofit/>
            </a:bodyPr>
            <a:lstStyle/>
            <a:p>
              <a:pPr lvl="0" algn="r" eaLnBrk="1" hangingPunct="1">
                <a:spcBef>
                  <a:spcPct val="20000"/>
                </a:spcBef>
              </a:pPr>
              <a:endParaRPr lang="zh-CN" sz="2100" dirty="0" smtClean="0">
                <a:solidFill>
                  <a:schemeClr val="bg1"/>
                </a:solidFill>
                <a:latin typeface="inpin heiti" charset="-122"/>
                <a:ea typeface="inpin heiti" charset="-122"/>
                <a:sym typeface="Arial" panose="020B0604020202020204" pitchFamily="34" charset="0"/>
              </a:endParaRPr>
            </a:p>
          </p:txBody>
        </p:sp>
      </p:grpSp>
      <p:sp>
        <p:nvSpPr>
          <p:cNvPr id="74" name="文本框 73"/>
          <p:cNvSpPr txBox="1"/>
          <p:nvPr/>
        </p:nvSpPr>
        <p:spPr>
          <a:xfrm>
            <a:off x="1587500" y="1886585"/>
            <a:ext cx="2377440" cy="1076325"/>
          </a:xfrm>
          <a:prstGeom prst="rect">
            <a:avLst/>
          </a:prstGeom>
          <a:noFill/>
        </p:spPr>
        <p:txBody>
          <a:bodyPr wrap="square" rtlCol="0">
            <a:spAutoFit/>
          </a:bodyPr>
          <a:lstStyle/>
          <a:p>
            <a:r>
              <a:rPr lang="zh-CN" altLang="zh-CN" sz="1600" dirty="0">
                <a:sym typeface="+mn-ea"/>
              </a:rPr>
              <a:t>利用信息技术</a:t>
            </a:r>
            <a:r>
              <a:rPr lang="zh-CN" altLang="zh-CN" sz="1600" dirty="0" smtClean="0">
                <a:sym typeface="+mn-ea"/>
              </a:rPr>
              <a:t>在</a:t>
            </a:r>
            <a:r>
              <a:rPr lang="zh-CN" altLang="en-US" sz="1600" dirty="0" smtClean="0">
                <a:sym typeface="+mn-ea"/>
              </a:rPr>
              <a:t>课前、课中、课后</a:t>
            </a:r>
            <a:r>
              <a:rPr lang="zh-CN" altLang="zh-CN" sz="1600" dirty="0" smtClean="0">
                <a:sym typeface="+mn-ea"/>
              </a:rPr>
              <a:t>开</a:t>
            </a:r>
            <a:r>
              <a:rPr lang="zh-CN" altLang="zh-CN" sz="1600" dirty="0">
                <a:sym typeface="+mn-ea"/>
              </a:rPr>
              <a:t>展测验与练习活动，从而丰富测验与练习的活动形式</a:t>
            </a:r>
            <a:endParaRPr lang="zh-CN" altLang="en-US" sz="1600" dirty="0">
              <a:solidFill>
                <a:schemeClr val="bg1"/>
              </a:solidFill>
            </a:endParaRPr>
          </a:p>
        </p:txBody>
      </p:sp>
      <p:sp>
        <p:nvSpPr>
          <p:cNvPr id="100" name="文本框 99"/>
          <p:cNvSpPr txBox="1"/>
          <p:nvPr/>
        </p:nvSpPr>
        <p:spPr>
          <a:xfrm>
            <a:off x="1724660" y="3556635"/>
            <a:ext cx="1894205" cy="583565"/>
          </a:xfrm>
          <a:prstGeom prst="rect">
            <a:avLst/>
          </a:prstGeom>
          <a:noFill/>
          <a:ln w="9525">
            <a:noFill/>
          </a:ln>
        </p:spPr>
        <p:txBody>
          <a:bodyPr wrap="square">
            <a:spAutoFit/>
          </a:bodyPr>
          <a:lstStyle/>
          <a:p>
            <a:pPr indent="0" fontAlgn="auto"/>
            <a:r>
              <a:rPr lang="zh-CN" altLang="zh-CN" sz="1600" dirty="0">
                <a:sym typeface="+mn-ea"/>
              </a:rPr>
              <a:t>提高测验与练习活动的评价反馈效率</a:t>
            </a:r>
            <a:endParaRPr lang="en-US" altLang="en-US" sz="1600" b="0">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8565515" y="3366135"/>
            <a:ext cx="2105025" cy="612140"/>
          </a:xfrm>
          <a:prstGeom prst="rect">
            <a:avLst/>
          </a:prstGeom>
          <a:noFill/>
          <a:ln w="9525">
            <a:noFill/>
          </a:ln>
        </p:spPr>
        <p:txBody>
          <a:bodyPr>
            <a:noAutofit/>
          </a:bodyPr>
          <a:lstStyle/>
          <a:p>
            <a:pPr indent="0" fontAlgn="auto"/>
            <a:r>
              <a:rPr lang="zh-CN" altLang="zh-CN" sz="1600" dirty="0">
                <a:sym typeface="+mn-ea"/>
              </a:rPr>
              <a:t>教师可借助问卷星、微信</a:t>
            </a:r>
            <a:r>
              <a:rPr lang="zh-CN" altLang="zh-CN" sz="1600" dirty="0" smtClean="0">
                <a:sym typeface="+mn-ea"/>
              </a:rPr>
              <a:t>、</a:t>
            </a:r>
            <a:r>
              <a:rPr lang="zh-CN" altLang="en-US" sz="1600" dirty="0" smtClean="0">
                <a:sym typeface="+mn-ea"/>
              </a:rPr>
              <a:t>钉钉、</a:t>
            </a:r>
            <a:r>
              <a:rPr lang="zh-CN" altLang="zh-CN" sz="1600" dirty="0" smtClean="0">
                <a:sym typeface="+mn-ea"/>
              </a:rPr>
              <a:t>课</a:t>
            </a:r>
            <a:r>
              <a:rPr lang="zh-CN" altLang="zh-CN" sz="1600" dirty="0">
                <a:sym typeface="+mn-ea"/>
              </a:rPr>
              <a:t>件等形式提供问卷或展示需要了解的内</a:t>
            </a:r>
            <a:r>
              <a:rPr lang="zh-CN" altLang="zh-CN" sz="1600" dirty="0" smtClean="0">
                <a:sym typeface="+mn-ea"/>
              </a:rPr>
              <a:t>容</a:t>
            </a:r>
            <a:endParaRPr lang="zh-CN" altLang="en-US" sz="1600" b="0">
              <a:solidFill>
                <a:schemeClr val="bg1"/>
              </a:solidFill>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1358900" y="4718685"/>
            <a:ext cx="2565400" cy="1322070"/>
          </a:xfrm>
          <a:prstGeom prst="rect">
            <a:avLst/>
          </a:prstGeom>
          <a:noFill/>
          <a:ln w="9525">
            <a:noFill/>
          </a:ln>
        </p:spPr>
        <p:txBody>
          <a:bodyPr wrap="square">
            <a:spAutoFit/>
          </a:bodyPr>
          <a:lstStyle/>
          <a:p>
            <a:pPr indent="0" fontAlgn="auto"/>
            <a:r>
              <a:rPr lang="zh-CN" altLang="zh-CN" sz="1600" dirty="0" smtClean="0">
                <a:sym typeface="+mn-ea"/>
              </a:rPr>
              <a:t>提</a:t>
            </a:r>
            <a:r>
              <a:rPr lang="zh-CN" altLang="zh-CN" sz="1600" dirty="0">
                <a:sym typeface="+mn-ea"/>
              </a:rPr>
              <a:t>高学生参与活动的兴趣和积极</a:t>
            </a:r>
            <a:r>
              <a:rPr lang="zh-CN" altLang="zh-CN" sz="1600" dirty="0" smtClean="0">
                <a:sym typeface="+mn-ea"/>
              </a:rPr>
              <a:t>性要</a:t>
            </a:r>
            <a:r>
              <a:rPr lang="zh-CN" altLang="zh-CN" sz="1600" dirty="0">
                <a:sym typeface="+mn-ea"/>
              </a:rPr>
              <a:t>求教师利用信息技术手段从多个方面辅助分析学情，从而确定教学的适切目标</a:t>
            </a:r>
            <a:endParaRPr lang="zh-CN" altLang="en-US" sz="1600" b="0" dirty="0">
              <a:solidFill>
                <a:schemeClr val="bg1"/>
              </a:solidFill>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8543925" y="4860925"/>
            <a:ext cx="1840230" cy="829945"/>
          </a:xfrm>
          <a:prstGeom prst="rect">
            <a:avLst/>
          </a:prstGeom>
          <a:noFill/>
          <a:ln w="9525">
            <a:noFill/>
          </a:ln>
        </p:spPr>
        <p:txBody>
          <a:bodyPr wrap="square">
            <a:spAutoFit/>
          </a:bodyPr>
          <a:lstStyle/>
          <a:p>
            <a:pPr indent="0" fontAlgn="auto"/>
            <a:r>
              <a:rPr lang="zh-CN" sz="1600" b="0">
                <a:solidFill>
                  <a:schemeClr val="tx1"/>
                </a:solidFill>
                <a:latin typeface="仿宋" panose="02010609060101010101" charset="-122"/>
                <a:ea typeface="仿宋" panose="02010609060101010101" charset="-122"/>
                <a:cs typeface="仿宋" panose="02010609060101010101" charset="-122"/>
              </a:rPr>
              <a:t>有助于通过积累形成测验与练习的资源库</a:t>
            </a:r>
            <a:endParaRPr lang="zh-CN" altLang="en-US" sz="1600" b="0">
              <a:solidFill>
                <a:schemeClr val="tx1"/>
              </a:solidFill>
              <a:latin typeface="仿宋" panose="02010609060101010101" charset="-122"/>
              <a:ea typeface="仿宋" panose="02010609060101010101" charset="-122"/>
              <a:cs typeface="仿宋" panose="02010609060101010101" charset="-122"/>
            </a:endParaRPr>
          </a:p>
        </p:txBody>
      </p:sp>
      <p:sp>
        <p:nvSpPr>
          <p:cNvPr id="2" name="文本框 1"/>
          <p:cNvSpPr txBox="1"/>
          <p:nvPr/>
        </p:nvSpPr>
        <p:spPr>
          <a:xfrm>
            <a:off x="1032510" y="194310"/>
            <a:ext cx="2711450" cy="368300"/>
          </a:xfrm>
          <a:prstGeom prst="rect">
            <a:avLst/>
          </a:prstGeom>
          <a:noFill/>
        </p:spPr>
        <p:txBody>
          <a:bodyPr wrap="square" rtlCol="0" anchor="t">
            <a:spAutoFit/>
          </a:bodyPr>
          <a:lstStyle/>
          <a:p>
            <a:r>
              <a:rPr lang="zh-CN" altLang="en-US" dirty="0" smtClean="0">
                <a:solidFill>
                  <a:prstClr val="black">
                    <a:lumMod val="75000"/>
                    <a:lumOff val="25000"/>
                  </a:prstClr>
                </a:solidFill>
                <a:latin typeface="inpin heiti" charset="-122"/>
                <a:ea typeface="inpin heiti" charset="-122"/>
                <a:sym typeface="+mn-ea"/>
              </a:rPr>
              <a:t>B1技术支持的测试与练习</a:t>
            </a:r>
          </a:p>
        </p:txBody>
      </p:sp>
      <p:grpSp>
        <p:nvGrpSpPr>
          <p:cNvPr id="6" name="组合 5"/>
          <p:cNvGrpSpPr/>
          <p:nvPr/>
        </p:nvGrpSpPr>
        <p:grpSpPr>
          <a:xfrm>
            <a:off x="3776392" y="273629"/>
            <a:ext cx="332014" cy="240443"/>
            <a:chOff x="2731845" y="207068"/>
            <a:chExt cx="497103" cy="360000"/>
          </a:xfrm>
        </p:grpSpPr>
        <p:sp>
          <p:nvSpPr>
            <p:cNvPr id="7" name="燕尾形 6"/>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8" name="燕尾形 7"/>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latin typeface="inpin heiti" charset="-122"/>
                <a:ea typeface="inpin heiti" charset="-122"/>
              </a:endParaRPr>
            </a:p>
          </p:txBody>
        </p:sp>
      </p:grpSp>
      <p:sp>
        <p:nvSpPr>
          <p:cNvPr id="9" name="文本框 8"/>
          <p:cNvSpPr txBox="1"/>
          <p:nvPr/>
        </p:nvSpPr>
        <p:spPr>
          <a:xfrm>
            <a:off x="4727575" y="973455"/>
            <a:ext cx="4309745" cy="645160"/>
          </a:xfrm>
          <a:prstGeom prst="rect">
            <a:avLst/>
          </a:prstGeom>
          <a:noFill/>
        </p:spPr>
        <p:txBody>
          <a:bodyPr wrap="square" rtlCol="0">
            <a:spAutoFit/>
          </a:bodyPr>
          <a:lstStyle/>
          <a:p>
            <a:r>
              <a:rPr lang="zh-CN" altLang="zh-CN" dirty="0">
                <a:sym typeface="+mn-ea"/>
              </a:rPr>
              <a:t>，。</a:t>
            </a:r>
            <a:r>
              <a:rPr lang="zh-CN" altLang="en-US" dirty="0" smtClean="0">
                <a:sym typeface="+mn-ea"/>
              </a:rPr>
              <a:t>。</a:t>
            </a:r>
            <a:endParaRPr lang="zh-CN" altLang="zh-CN" dirty="0"/>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750" fill="hold"/>
                                        <p:tgtEl>
                                          <p:spTgt spid="42"/>
                                        </p:tgtEl>
                                        <p:attrNameLst>
                                          <p:attrName>ppt_w</p:attrName>
                                        </p:attrNameLst>
                                      </p:cBhvr>
                                      <p:tavLst>
                                        <p:tav tm="0">
                                          <p:val>
                                            <p:fltVal val="0"/>
                                          </p:val>
                                        </p:tav>
                                        <p:tav tm="100000">
                                          <p:val>
                                            <p:strVal val="#ppt_w"/>
                                          </p:val>
                                        </p:tav>
                                      </p:tavLst>
                                    </p:anim>
                                    <p:anim calcmode="lin" valueType="num">
                                      <p:cBhvr>
                                        <p:cTn id="8" dur="750" fill="hold"/>
                                        <p:tgtEl>
                                          <p:spTgt spid="42"/>
                                        </p:tgtEl>
                                        <p:attrNameLst>
                                          <p:attrName>ppt_h</p:attrName>
                                        </p:attrNameLst>
                                      </p:cBhvr>
                                      <p:tavLst>
                                        <p:tav tm="0">
                                          <p:val>
                                            <p:fltVal val="0"/>
                                          </p:val>
                                        </p:tav>
                                        <p:tav tm="100000">
                                          <p:val>
                                            <p:strVal val="#ppt_h"/>
                                          </p:val>
                                        </p:tav>
                                      </p:tavLst>
                                    </p:anim>
                                    <p:animEffect transition="in" filter="fade">
                                      <p:cBhvr>
                                        <p:cTn id="9" dur="750"/>
                                        <p:tgtEl>
                                          <p:spTgt spid="42"/>
                                        </p:tgtEl>
                                      </p:cBhvr>
                                    </p:animEffect>
                                  </p:childTnLst>
                                </p:cTn>
                              </p:par>
                              <p:par>
                                <p:cTn id="10" presetID="1" presetClass="entr" presetSubtype="0" fill="hold" grpId="0" nodeType="withEffect">
                                  <p:stCondLst>
                                    <p:cond delay="0"/>
                                  </p:stCondLst>
                                  <p:childTnLst>
                                    <p:set>
                                      <p:cBhvr>
                                        <p:cTn id="11" dur="1" fill="hold">
                                          <p:stCondLst>
                                            <p:cond delay="249"/>
                                          </p:stCondLst>
                                        </p:cTn>
                                        <p:tgtEl>
                                          <p:spTgt spid="43"/>
                                        </p:tgtEl>
                                        <p:attrNameLst>
                                          <p:attrName>style.visibility</p:attrName>
                                        </p:attrNameLst>
                                      </p:cBhvr>
                                      <p:to>
                                        <p:strVal val="visible"/>
                                      </p:to>
                                    </p:set>
                                  </p:childTnLst>
                                </p:cTn>
                              </p:par>
                            </p:childTnLst>
                          </p:cTn>
                        </p:par>
                        <p:par>
                          <p:cTn id="12" fill="hold">
                            <p:stCondLst>
                              <p:cond delay="1000"/>
                            </p:stCondLst>
                            <p:childTnLst>
                              <p:par>
                                <p:cTn id="13" presetID="35" presetClass="emph" presetSubtype="0" repeatCount="4000" fill="hold" grpId="1" nodeType="afterEffect">
                                  <p:stCondLst>
                                    <p:cond delay="0"/>
                                  </p:stCondLst>
                                  <p:childTnLst>
                                    <p:anim calcmode="discrete" valueType="str">
                                      <p:cBhvr>
                                        <p:cTn id="14" dur="250" fill="hold"/>
                                        <p:tgtEl>
                                          <p:spTgt spid="43"/>
                                        </p:tgtEl>
                                        <p:attrNameLst>
                                          <p:attrName>style.visibility</p:attrName>
                                        </p:attrNameLst>
                                      </p:cBhvr>
                                      <p:tavLst>
                                        <p:tav tm="0">
                                          <p:val>
                                            <p:strVal val="hidden"/>
                                          </p:val>
                                        </p:tav>
                                        <p:tav tm="50000">
                                          <p:val>
                                            <p:strVal val="visible"/>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500"/>
                                        <p:tgtEl>
                                          <p:spTgt spid="18"/>
                                        </p:tgtEl>
                                      </p:cBhvr>
                                    </p:animEffect>
                                  </p:childTnLst>
                                </p:cTn>
                              </p:par>
                              <p:par>
                                <p:cTn id="19" presetID="22" presetClass="entr" presetSubtype="2"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par>
                                <p:cTn id="22" presetID="22" presetClass="entr" presetSubtype="2"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par>
                                <p:cTn id="25" presetID="22" presetClass="entr" presetSubtype="8"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par>
                                <p:cTn id="28" presetID="22" presetClass="entr" presetSubtype="8"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2" presetClass="entr" presetSubtype="8"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par>
                          <p:cTn id="34" fill="hold">
                            <p:stCondLst>
                              <p:cond delay="2000"/>
                            </p:stCondLst>
                            <p:childTnLst>
                              <p:par>
                                <p:cTn id="35" presetID="22" presetClass="entr" presetSubtype="2"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par>
                                <p:cTn id="38" presetID="22" presetClass="entr" presetSubtype="8" fill="hold" nodeType="with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wipe(left)">
                                      <p:cBhvr>
                                        <p:cTn id="40" dur="500"/>
                                        <p:tgtEl>
                                          <p:spTgt spid="70"/>
                                        </p:tgtEl>
                                      </p:cBhvr>
                                    </p:animEffect>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right)">
                                      <p:cBhvr>
                                        <p:cTn id="44" dur="500"/>
                                        <p:tgtEl>
                                          <p:spTgt spid="54"/>
                                        </p:tgtEl>
                                      </p:cBhvr>
                                    </p:animEffect>
                                  </p:childTnLst>
                                </p:cTn>
                              </p:par>
                              <p:par>
                                <p:cTn id="45" presetID="22" presetClass="entr" presetSubtype="8" fill="hold"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wipe(left)">
                                      <p:cBhvr>
                                        <p:cTn id="47" dur="500"/>
                                        <p:tgtEl>
                                          <p:spTgt spid="66"/>
                                        </p:tgtEl>
                                      </p:cBhvr>
                                    </p:animEffect>
                                  </p:childTnLst>
                                </p:cTn>
                              </p:par>
                            </p:childTnLst>
                          </p:cTn>
                        </p:par>
                        <p:par>
                          <p:cTn id="48" fill="hold">
                            <p:stCondLst>
                              <p:cond delay="3000"/>
                            </p:stCondLst>
                            <p:childTnLst>
                              <p:par>
                                <p:cTn id="49" presetID="22" presetClass="entr" presetSubtype="2"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right)">
                                      <p:cBhvr>
                                        <p:cTn id="51" dur="500"/>
                                        <p:tgtEl>
                                          <p:spTgt spid="58"/>
                                        </p:tgtEl>
                                      </p:cBhvr>
                                    </p:animEffect>
                                  </p:childTnLst>
                                </p:cTn>
                              </p:par>
                              <p:par>
                                <p:cTn id="52" presetID="22" presetClass="entr" presetSubtype="8"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left)">
                                      <p:cBhvr>
                                        <p:cTn id="54" dur="500"/>
                                        <p:tgtEl>
                                          <p:spTgt spid="62"/>
                                        </p:tgtEl>
                                      </p:cBhvr>
                                    </p:animEffect>
                                  </p:childTnLst>
                                </p:cTn>
                              </p:par>
                            </p:childTnLst>
                          </p:cTn>
                        </p:par>
                        <p:par>
                          <p:cTn id="55" fill="hold">
                            <p:stCondLst>
                              <p:cond delay="3500"/>
                            </p:stCondLst>
                            <p:childTnLst>
                              <p:par>
                                <p:cTn id="56" presetID="22" presetClass="entr" presetSubtype="2" repeatCount="2000"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right)">
                                      <p:cBhvr>
                                        <p:cTn id="58"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bldLvl="0" animBg="1"/>
      <p:bldP spid="43" grpId="1"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模板074.pptx"/>
  <p:tag name="COMMONDATA" val="eyJoZGlkIjoiZWQ5ZjMwZTk1MjY5NmZlYTg3NTkwMzU2Mjc2ODU4NDUifQ=="/>
  <p:tag name="KSO_WPP_MARK_KEY" val="245cfc73-f767-4670-8501-24f0914762a4"/>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122,&quot;width&quot;:5351}"/>
</p:tagLst>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1562</Words>
  <Application>Microsoft Office PowerPoint</Application>
  <PresentationFormat>自定义</PresentationFormat>
  <Paragraphs>107</Paragraphs>
  <Slides>22</Slides>
  <Notes>19</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实用高职信息化教学设计PPT说课课件模板</dc:title>
  <dc:creator/>
  <cp:lastModifiedBy/>
  <cp:revision>19</cp:revision>
  <dcterms:created xsi:type="dcterms:W3CDTF">2016-11-27T09:22:00Z</dcterms:created>
  <dcterms:modified xsi:type="dcterms:W3CDTF">2022-10-13T14:43:16Z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4E0611663BCC4696948B85A3FC60F35A</vt:lpwstr>
  </property>
  <property fmtid="{D5CDD505-2E9C-101B-9397-08002B2CF9AE}" pid="3" name="KSOProductBuildVer">
    <vt:lpwstr>2052-11.1.0.12358</vt:lpwstr>
  </property>
</Properties>
</file>